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4264" r:id="rId1"/>
  </p:sldMasterIdLst>
  <p:sldIdLst>
    <p:sldId id="286" r:id="rId2"/>
  </p:sldIdLst>
  <p:sldSz cx="12192000" cy="14400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87675-D3F8-4A41-9C77-6842EE527E69}" v="7" dt="2024-11-06T18:30:39.805"/>
    <p1510:client id="{E938C574-0E88-4D33-ACD6-70B6B0C4998C}" v="1" dt="2024-11-06T17:23:14.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p:scale>
          <a:sx n="125" d="100"/>
          <a:sy n="125" d="100"/>
        </p:scale>
        <p:origin x="174"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ai Bruchis" userId="374e810c-873c-4973-b9ac-e82808b315da" providerId="ADAL" clId="{7D487675-D3F8-4A41-9C77-6842EE527E69}"/>
    <pc:docChg chg="modSld">
      <pc:chgData name="Nitai Bruchis" userId="374e810c-873c-4973-b9ac-e82808b315da" providerId="ADAL" clId="{7D487675-D3F8-4A41-9C77-6842EE527E69}" dt="2024-11-06T18:30:39.785" v="13"/>
      <pc:docMkLst>
        <pc:docMk/>
      </pc:docMkLst>
      <pc:sldChg chg="modSp mod">
        <pc:chgData name="Nitai Bruchis" userId="374e810c-873c-4973-b9ac-e82808b315da" providerId="ADAL" clId="{7D487675-D3F8-4A41-9C77-6842EE527E69}" dt="2024-11-06T18:30:39.785" v="13"/>
        <pc:sldMkLst>
          <pc:docMk/>
          <pc:sldMk cId="1136635847" sldId="286"/>
        </pc:sldMkLst>
        <pc:spChg chg="mod">
          <ac:chgData name="Nitai Bruchis" userId="374e810c-873c-4973-b9ac-e82808b315da" providerId="ADAL" clId="{7D487675-D3F8-4A41-9C77-6842EE527E69}" dt="2024-11-06T18:30:08.506" v="5" actId="207"/>
          <ac:spMkLst>
            <pc:docMk/>
            <pc:sldMk cId="1136635847" sldId="286"/>
            <ac:spMk id="6" creationId="{B506CAC2-F74E-6E86-24AF-0759D2E945CB}"/>
          </ac:spMkLst>
        </pc:spChg>
        <pc:picChg chg="mod">
          <ac:chgData name="Nitai Bruchis" userId="374e810c-873c-4973-b9ac-e82808b315da" providerId="ADAL" clId="{7D487675-D3F8-4A41-9C77-6842EE527E69}" dt="2024-11-06T18:30:39.785" v="13"/>
          <ac:picMkLst>
            <pc:docMk/>
            <pc:sldMk cId="1136635847" sldId="286"/>
            <ac:picMk id="10" creationId="{4D483125-7F78-24D7-A9D1-477F0D7CA805}"/>
          </ac:picMkLst>
        </pc:picChg>
      </pc:sldChg>
    </pc:docChg>
  </pc:docChgLst>
  <pc:docChgLst>
    <pc:chgData name="Yaniv Abramov" userId="495f9674-36a9-4ec1-a71b-a339642497b2" providerId="ADAL" clId="{E938C574-0E88-4D33-ACD6-70B6B0C4998C}"/>
    <pc:docChg chg="addSld delSld modSld">
      <pc:chgData name="Yaniv Abramov" userId="495f9674-36a9-4ec1-a71b-a339642497b2" providerId="ADAL" clId="{E938C574-0E88-4D33-ACD6-70B6B0C4998C}" dt="2024-11-06T17:24:57.630" v="8" actId="1076"/>
      <pc:docMkLst>
        <pc:docMk/>
      </pc:docMkLst>
      <pc:sldChg chg="del">
        <pc:chgData name="Yaniv Abramov" userId="495f9674-36a9-4ec1-a71b-a339642497b2" providerId="ADAL" clId="{E938C574-0E88-4D33-ACD6-70B6B0C4998C}" dt="2024-11-06T17:23:19.979" v="1" actId="47"/>
        <pc:sldMkLst>
          <pc:docMk/>
          <pc:sldMk cId="3799982662" sldId="285"/>
        </pc:sldMkLst>
      </pc:sldChg>
      <pc:sldChg chg="modSp add mod">
        <pc:chgData name="Yaniv Abramov" userId="495f9674-36a9-4ec1-a71b-a339642497b2" providerId="ADAL" clId="{E938C574-0E88-4D33-ACD6-70B6B0C4998C}" dt="2024-11-06T17:24:57.630" v="8" actId="1076"/>
        <pc:sldMkLst>
          <pc:docMk/>
          <pc:sldMk cId="1136635847" sldId="286"/>
        </pc:sldMkLst>
        <pc:picChg chg="mod">
          <ac:chgData name="Yaniv Abramov" userId="495f9674-36a9-4ec1-a71b-a339642497b2" providerId="ADAL" clId="{E938C574-0E88-4D33-ACD6-70B6B0C4998C}" dt="2024-11-06T17:24:39.275" v="5" actId="14100"/>
          <ac:picMkLst>
            <pc:docMk/>
            <pc:sldMk cId="1136635847" sldId="286"/>
            <ac:picMk id="31" creationId="{450B1E42-F457-67AB-E90F-92C2AD826AFC}"/>
          </ac:picMkLst>
        </pc:picChg>
        <pc:picChg chg="mod">
          <ac:chgData name="Yaniv Abramov" userId="495f9674-36a9-4ec1-a71b-a339642497b2" providerId="ADAL" clId="{E938C574-0E88-4D33-ACD6-70B6B0C4998C}" dt="2024-11-06T17:24:53.666" v="7" actId="1076"/>
          <ac:picMkLst>
            <pc:docMk/>
            <pc:sldMk cId="1136635847" sldId="286"/>
            <ac:picMk id="35" creationId="{919B4D92-382D-5AD5-1E26-92693D320F83}"/>
          </ac:picMkLst>
        </pc:picChg>
        <pc:picChg chg="mod">
          <ac:chgData name="Yaniv Abramov" userId="495f9674-36a9-4ec1-a71b-a339642497b2" providerId="ADAL" clId="{E938C574-0E88-4D33-ACD6-70B6B0C4998C}" dt="2024-11-06T17:24:57.630" v="8" actId="1076"/>
          <ac:picMkLst>
            <pc:docMk/>
            <pc:sldMk cId="1136635847" sldId="286"/>
            <ac:picMk id="36" creationId="{EF4DAC7B-CA4A-98B3-1ADB-F13139AF082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092419" y="1251502"/>
            <a:ext cx="10014008" cy="6748618"/>
          </a:xfrm>
        </p:spPr>
        <p:txBody>
          <a:bodyPr anchor="b">
            <a:normAutofit/>
          </a:bodyPr>
          <a:lstStyle>
            <a:lvl1pPr algn="ctr">
              <a:defRPr sz="5333">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092419" y="8160121"/>
            <a:ext cx="10014008" cy="4659613"/>
          </a:xfrm>
        </p:spPr>
        <p:txBody>
          <a:bodyPr anchor="t">
            <a:normAutofit/>
          </a:bodyPr>
          <a:lstStyle>
            <a:lvl1pPr marL="0" indent="0" algn="ctr">
              <a:buNone/>
              <a:defRPr sz="24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161251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23570" y="9191707"/>
            <a:ext cx="9884009" cy="1905550"/>
          </a:xfrm>
        </p:spPr>
        <p:txBody>
          <a:bodyPr anchor="b">
            <a:normAutofit/>
          </a:bodyPr>
          <a:lstStyle>
            <a:lvl1pPr algn="l">
              <a:defRPr sz="2667"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223571" y="2091764"/>
            <a:ext cx="9735236" cy="625967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223570" y="11097256"/>
            <a:ext cx="9884009" cy="1715658"/>
          </a:xfrm>
        </p:spPr>
        <p:txBody>
          <a:bodyPr>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DBDDF98-C922-483F-97E9-3E76B0201B42}" type="datetimeFigureOut">
              <a:rPr lang="en-US" smtClean="0"/>
              <a:pPr/>
              <a:t>11/6/2024</a:t>
            </a:fld>
            <a:endParaRPr lang="en-US"/>
          </a:p>
        </p:txBody>
      </p:sp>
      <p:sp>
        <p:nvSpPr>
          <p:cNvPr id="6" name="Footer Placeholder 5"/>
          <p:cNvSpPr>
            <a:spLocks noGrp="1"/>
          </p:cNvSpPr>
          <p:nvPr>
            <p:ph type="ftr" sz="quarter" idx="11"/>
          </p:nvPr>
        </p:nvSpPr>
        <p:spPr>
          <a:xfrm>
            <a:off x="1223571" y="12979393"/>
            <a:ext cx="7116371" cy="766678"/>
          </a:xfrm>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216308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091129" y="1251500"/>
            <a:ext cx="10015299" cy="6588616"/>
          </a:xfrm>
        </p:spPr>
        <p:txBody>
          <a:bodyPr anchor="ctr">
            <a:normAutofit/>
          </a:bodyPr>
          <a:lstStyle>
            <a:lvl1pPr algn="l">
              <a:defRPr sz="3733"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1129" y="9120135"/>
            <a:ext cx="10015299" cy="3692779"/>
          </a:xfrm>
        </p:spPr>
        <p:txBody>
          <a:bodyPr anchor="ctr">
            <a:normAutofit/>
          </a:bodyPr>
          <a:lstStyle>
            <a:lvl1pPr marL="0" indent="0" algn="l">
              <a:buNone/>
              <a:defRPr sz="240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607527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14" name="TextBox 13"/>
          <p:cNvSpPr txBox="1"/>
          <p:nvPr/>
        </p:nvSpPr>
        <p:spPr>
          <a:xfrm>
            <a:off x="778425" y="1806381"/>
            <a:ext cx="609759" cy="1227894"/>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666" dirty="0">
                <a:solidFill>
                  <a:schemeClr val="accent1"/>
                </a:solidFill>
              </a:rPr>
              <a:t>“</a:t>
            </a:r>
          </a:p>
        </p:txBody>
      </p:sp>
      <p:sp>
        <p:nvSpPr>
          <p:cNvPr id="15" name="TextBox 14"/>
          <p:cNvSpPr txBox="1"/>
          <p:nvPr/>
        </p:nvSpPr>
        <p:spPr>
          <a:xfrm>
            <a:off x="10518430" y="6269747"/>
            <a:ext cx="609759" cy="1227894"/>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dirty="0">
                <a:solidFill>
                  <a:schemeClr val="accent1"/>
                </a:solidFill>
              </a:rPr>
              <a:t>”</a:t>
            </a:r>
          </a:p>
        </p:txBody>
      </p:sp>
      <p:sp>
        <p:nvSpPr>
          <p:cNvPr id="2" name="Title 1"/>
          <p:cNvSpPr>
            <a:spLocks noGrp="1"/>
          </p:cNvSpPr>
          <p:nvPr>
            <p:ph type="title"/>
          </p:nvPr>
        </p:nvSpPr>
        <p:spPr>
          <a:xfrm>
            <a:off x="1446590" y="1251501"/>
            <a:ext cx="9298820" cy="6391861"/>
          </a:xfrm>
        </p:spPr>
        <p:txBody>
          <a:bodyPr anchor="ctr">
            <a:normAutofit/>
          </a:bodyPr>
          <a:lstStyle>
            <a:lvl1pPr algn="l">
              <a:defRPr sz="3733" b="0" cap="all">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675248" y="7665428"/>
            <a:ext cx="8841504" cy="800012"/>
          </a:xfrm>
        </p:spPr>
        <p:txBody>
          <a:bodyPr anchor="ctr">
            <a:normAutofit/>
          </a:bodyPr>
          <a:lstStyle>
            <a:lvl1pPr marL="0" indent="0">
              <a:buFontTx/>
              <a:buNone/>
              <a:defRPr sz="1867"/>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1091130" y="9745459"/>
            <a:ext cx="10015297" cy="3040045"/>
          </a:xfrm>
        </p:spPr>
        <p:txBody>
          <a:bodyPr anchor="ctr">
            <a:normAutofit/>
          </a:bodyPr>
          <a:lstStyle>
            <a:lvl1pPr marL="0" indent="0" algn="l">
              <a:buNone/>
              <a:defRPr sz="240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169151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091129" y="7566655"/>
            <a:ext cx="10016451" cy="3084140"/>
          </a:xfrm>
        </p:spPr>
        <p:txBody>
          <a:bodyPr anchor="b">
            <a:normAutofit/>
          </a:bodyPr>
          <a:lstStyle>
            <a:lvl1pPr algn="l">
              <a:defRPr sz="3733"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4687" y="10650795"/>
            <a:ext cx="10016452" cy="2162119"/>
          </a:xfrm>
        </p:spPr>
        <p:txBody>
          <a:bodyPr anchor="t">
            <a:normAutofit/>
          </a:bodyPr>
          <a:lstStyle>
            <a:lvl1pPr marL="0" indent="0" algn="l">
              <a:buNone/>
              <a:defRPr sz="240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517778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16" name="TextBox 15"/>
          <p:cNvSpPr txBox="1"/>
          <p:nvPr/>
        </p:nvSpPr>
        <p:spPr>
          <a:xfrm>
            <a:off x="10516742" y="6046280"/>
            <a:ext cx="609759" cy="1227894"/>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dirty="0">
                <a:solidFill>
                  <a:schemeClr val="accent1"/>
                </a:solidFill>
              </a:rPr>
              <a:t>”</a:t>
            </a:r>
          </a:p>
        </p:txBody>
      </p:sp>
      <p:sp>
        <p:nvSpPr>
          <p:cNvPr id="13" name="TextBox 12"/>
          <p:cNvSpPr txBox="1"/>
          <p:nvPr/>
        </p:nvSpPr>
        <p:spPr>
          <a:xfrm>
            <a:off x="778425" y="1582913"/>
            <a:ext cx="609759" cy="1227894"/>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666" dirty="0">
                <a:solidFill>
                  <a:schemeClr val="accent1"/>
                </a:solidFill>
              </a:rPr>
              <a:t>“</a:t>
            </a:r>
          </a:p>
        </p:txBody>
      </p:sp>
      <p:sp>
        <p:nvSpPr>
          <p:cNvPr id="2" name="Title 1"/>
          <p:cNvSpPr>
            <a:spLocks noGrp="1"/>
          </p:cNvSpPr>
          <p:nvPr>
            <p:ph type="title"/>
          </p:nvPr>
        </p:nvSpPr>
        <p:spPr>
          <a:xfrm>
            <a:off x="1446590" y="1251501"/>
            <a:ext cx="9298820" cy="5972517"/>
          </a:xfrm>
        </p:spPr>
        <p:txBody>
          <a:bodyPr anchor="ctr">
            <a:normAutofit/>
          </a:bodyPr>
          <a:lstStyle>
            <a:lvl1pPr algn="l">
              <a:defRPr sz="3733" b="0" cap="all">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091129" y="8160121"/>
            <a:ext cx="10016451" cy="2212446"/>
          </a:xfrm>
        </p:spPr>
        <p:txBody>
          <a:bodyPr vert="horz" lIns="91440" tIns="45720" rIns="91440" bIns="45720" rtlCol="0" anchor="b">
            <a:normAutofit/>
          </a:bodyPr>
          <a:lstStyle>
            <a:lvl1pPr>
              <a:buNone/>
              <a:defRPr lang="en-US" sz="2667"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1091129" y="10372567"/>
            <a:ext cx="10016451" cy="2440347"/>
          </a:xfrm>
        </p:spPr>
        <p:txBody>
          <a:bodyPr anchor="t">
            <a:normAutofit/>
          </a:bodyPr>
          <a:lstStyle>
            <a:lvl1pPr marL="0" indent="0" algn="l">
              <a:buNone/>
              <a:defRPr sz="2133">
                <a:solidFill>
                  <a:schemeClr val="tx1"/>
                </a:solidFill>
              </a:defRPr>
            </a:lvl1pPr>
            <a:lvl2pPr marL="609585" indent="0">
              <a:buNone/>
              <a:defRPr sz="2133">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4089938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1091129" y="1251501"/>
            <a:ext cx="10015297" cy="5788606"/>
          </a:xfrm>
        </p:spPr>
        <p:txBody>
          <a:bodyPr vert="horz" lIns="91440" tIns="45720" rIns="91440" bIns="45720" rtlCol="0" anchor="ctr">
            <a:normAutofit/>
          </a:bodyPr>
          <a:lstStyle>
            <a:lvl1pPr>
              <a:defRPr lang="en-US" sz="3733"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091129" y="7733325"/>
            <a:ext cx="10015297" cy="2203251"/>
          </a:xfrm>
        </p:spPr>
        <p:txBody>
          <a:bodyPr vert="horz" lIns="91440" tIns="45720" rIns="91440" bIns="45720" rtlCol="0" anchor="b">
            <a:normAutofit/>
          </a:bodyPr>
          <a:lstStyle>
            <a:lvl1pPr>
              <a:buNone/>
              <a:defRPr lang="en-US" sz="32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1091129" y="9936575"/>
            <a:ext cx="10015296" cy="2876339"/>
          </a:xfrm>
        </p:spPr>
        <p:txBody>
          <a:bodyPr anchor="t">
            <a:normAutofit/>
          </a:bodyPr>
          <a:lstStyle>
            <a:lvl1pPr marL="0" indent="0" algn="l">
              <a:buNone/>
              <a:defRPr sz="2133">
                <a:solidFill>
                  <a:schemeClr val="tx1"/>
                </a:solidFill>
              </a:defRPr>
            </a:lvl1pPr>
            <a:lvl2pPr marL="609585" indent="0">
              <a:buNone/>
              <a:defRPr sz="2133">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969448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7" name="Title 1"/>
          <p:cNvSpPr>
            <a:spLocks noGrp="1"/>
          </p:cNvSpPr>
          <p:nvPr>
            <p:ph type="title"/>
          </p:nvPr>
        </p:nvSpPr>
        <p:spPr>
          <a:xfrm>
            <a:off x="1091130" y="1251500"/>
            <a:ext cx="10015297" cy="2755904"/>
          </a:xfrm>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939821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5611" y="1251500"/>
            <a:ext cx="2370816" cy="11561414"/>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091130" y="1251500"/>
            <a:ext cx="7498849" cy="11561414"/>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327859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DBDDF98-C922-483F-97E9-3E76B0201B42}"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595622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092419" y="6867710"/>
            <a:ext cx="10014008" cy="3828519"/>
          </a:xfrm>
        </p:spPr>
        <p:txBody>
          <a:bodyPr anchor="b">
            <a:normAutofit/>
          </a:bodyPr>
          <a:lstStyle>
            <a:lvl1pPr algn="r">
              <a:defRPr sz="3733"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2419" y="10716820"/>
            <a:ext cx="10014008" cy="2096094"/>
          </a:xfrm>
        </p:spPr>
        <p:txBody>
          <a:bodyPr anchor="t">
            <a:normAutofit/>
          </a:bodyPr>
          <a:lstStyle>
            <a:lvl1pPr marL="0" indent="0" algn="r">
              <a:buNone/>
              <a:defRPr sz="240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DBDDF98-C922-483F-97E9-3E76B0201B42}"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180443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91130" y="4327410"/>
            <a:ext cx="4913431" cy="8464862"/>
          </a:xfrm>
        </p:spPr>
        <p:txBody>
          <a:bodyPr>
            <a:normAutofit/>
          </a:bodyPr>
          <a:lstStyle>
            <a:lvl1pPr>
              <a:defRPr sz="2133"/>
            </a:lvl1pPr>
            <a:lvl2pPr>
              <a:defRPr sz="1867"/>
            </a:lvl2pPr>
            <a:lvl3pPr>
              <a:defRPr sz="1600"/>
            </a:lvl3pPr>
            <a:lvl4pPr>
              <a:defRPr sz="1467"/>
            </a:lvl4pPr>
            <a:lvl5pPr>
              <a:defRPr sz="1467"/>
            </a:lvl5pPr>
            <a:lvl6pPr>
              <a:defRPr sz="1467"/>
            </a:lvl6pPr>
            <a:lvl7pPr>
              <a:defRPr sz="1467"/>
            </a:lvl7pPr>
            <a:lvl8pPr>
              <a:defRPr sz="1467"/>
            </a:lvl8pPr>
            <a:lvl9pPr>
              <a:defRPr sz="1467"/>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87441" y="4327409"/>
            <a:ext cx="4918985" cy="8464860"/>
          </a:xfrm>
        </p:spPr>
        <p:txBody>
          <a:bodyPr>
            <a:normAutofit/>
          </a:bodyPr>
          <a:lstStyle>
            <a:lvl1pPr>
              <a:defRPr sz="2133"/>
            </a:lvl1pPr>
            <a:lvl2pPr>
              <a:defRPr sz="1867"/>
            </a:lvl2pPr>
            <a:lvl3pPr>
              <a:defRPr sz="1600"/>
            </a:lvl3pPr>
            <a:lvl4pPr>
              <a:defRPr sz="1467"/>
            </a:lvl4pPr>
            <a:lvl5pPr>
              <a:defRPr sz="1467"/>
            </a:lvl5pPr>
            <a:lvl6pPr>
              <a:defRPr sz="1467"/>
            </a:lvl6pPr>
            <a:lvl7pPr>
              <a:defRPr sz="1467"/>
            </a:lvl7pPr>
            <a:lvl8pPr>
              <a:defRPr sz="1467"/>
            </a:lvl8pPr>
            <a:lvl9pPr>
              <a:defRPr sz="1467"/>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5DBDDF98-C922-483F-97E9-3E76B0201B42}"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76215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75075" y="4327409"/>
            <a:ext cx="4529484" cy="1540382"/>
          </a:xfrm>
        </p:spPr>
        <p:txBody>
          <a:bodyPr anchor="b">
            <a:noAutofit/>
          </a:bodyPr>
          <a:lstStyle>
            <a:lvl1pPr marL="0" indent="0">
              <a:buNone/>
              <a:defRPr sz="2933"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91130" y="5850013"/>
            <a:ext cx="4913431" cy="6962902"/>
          </a:xfrm>
        </p:spPr>
        <p:txBody>
          <a:bodyPr anchor="t">
            <a:normAutofit/>
          </a:bodyPr>
          <a:lstStyle>
            <a:lvl1pPr>
              <a:defRPr sz="2133"/>
            </a:lvl1pPr>
            <a:lvl2pPr>
              <a:defRPr sz="1867"/>
            </a:lvl2pPr>
            <a:lvl3pPr>
              <a:defRPr sz="1600"/>
            </a:lvl3pPr>
            <a:lvl4pPr>
              <a:defRPr sz="1467"/>
            </a:lvl4pPr>
            <a:lvl5pPr>
              <a:defRPr sz="1467"/>
            </a:lvl5pPr>
            <a:lvl6pPr>
              <a:defRPr sz="1467"/>
            </a:lvl6pPr>
            <a:lvl7pPr>
              <a:defRPr sz="1467"/>
            </a:lvl7pPr>
            <a:lvl8pPr>
              <a:defRPr sz="1467"/>
            </a:lvl8pPr>
            <a:lvl9pPr>
              <a:defRPr sz="1467"/>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546867" y="4327410"/>
            <a:ext cx="4559560" cy="1522603"/>
          </a:xfrm>
        </p:spPr>
        <p:txBody>
          <a:bodyPr anchor="b">
            <a:noAutofit/>
          </a:bodyPr>
          <a:lstStyle>
            <a:lvl1pPr marL="0" indent="0">
              <a:buNone/>
              <a:defRPr sz="2933"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20" y="5850013"/>
            <a:ext cx="4935360" cy="6962902"/>
          </a:xfrm>
        </p:spPr>
        <p:txBody>
          <a:bodyPr anchor="t">
            <a:normAutofit/>
          </a:bodyPr>
          <a:lstStyle>
            <a:lvl1pPr>
              <a:defRPr sz="2133"/>
            </a:lvl1pPr>
            <a:lvl2pPr>
              <a:defRPr sz="1867"/>
            </a:lvl2pPr>
            <a:lvl3pPr>
              <a:defRPr sz="1600"/>
            </a:lvl3pPr>
            <a:lvl4pPr>
              <a:defRPr sz="1467"/>
            </a:lvl4pPr>
            <a:lvl5pPr>
              <a:defRPr sz="1467"/>
            </a:lvl5pPr>
            <a:lvl6pPr>
              <a:defRPr sz="1467"/>
            </a:lvl6pPr>
            <a:lvl7pPr>
              <a:defRPr sz="1467"/>
            </a:lvl7pPr>
            <a:lvl8pPr>
              <a:defRPr sz="1467"/>
            </a:lvl8pPr>
            <a:lvl9pPr>
              <a:defRPr sz="1467"/>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5DBDDF98-C922-483F-97E9-3E76B0201B42}" type="datetimeFigureOut">
              <a:rPr lang="en-US" smtClean="0"/>
              <a:pPr/>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2336860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467"/>
            </a:lvl1p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5DBDDF98-C922-483F-97E9-3E76B0201B42}" type="datetimeFigureOut">
              <a:rPr lang="en-US" smtClean="0"/>
              <a:pPr/>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913643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DDF98-C922-483F-97E9-3E76B0201B42}" type="datetimeFigureOut">
              <a:rPr lang="en-US" smtClean="0"/>
              <a:pPr/>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407745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091130" y="3684942"/>
            <a:ext cx="3639364" cy="2880043"/>
          </a:xfrm>
        </p:spPr>
        <p:txBody>
          <a:bodyPr anchor="b">
            <a:normAutofit/>
          </a:bodyPr>
          <a:lstStyle>
            <a:lvl1pPr algn="l">
              <a:defRPr sz="2933"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05142" y="1251501"/>
            <a:ext cx="6001285" cy="11561412"/>
          </a:xfrm>
        </p:spPr>
        <p:txBody>
          <a:bodyPr anchor="ctr">
            <a:normAutofit/>
          </a:bodyPr>
          <a:lstStyle>
            <a:lvl1pPr>
              <a:defRPr sz="2400"/>
            </a:lvl1pPr>
            <a:lvl2pPr>
              <a:defRPr sz="2133"/>
            </a:lvl2pPr>
            <a:lvl3pPr>
              <a:defRPr sz="1867"/>
            </a:lvl3pPr>
            <a:lvl4pPr>
              <a:defRPr sz="1600"/>
            </a:lvl4pPr>
            <a:lvl5pPr>
              <a:defRPr sz="1467"/>
            </a:lvl5pPr>
            <a:lvl6pPr>
              <a:defRPr sz="1467"/>
            </a:lvl6pPr>
            <a:lvl7pPr>
              <a:defRPr sz="1467"/>
            </a:lvl7pPr>
            <a:lvl8pPr>
              <a:defRPr sz="1467"/>
            </a:lvl8pPr>
            <a:lvl9pPr>
              <a:defRPr sz="1467"/>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091130" y="6564985"/>
            <a:ext cx="3639364" cy="3840057"/>
          </a:xfrm>
        </p:spPr>
        <p:txBody>
          <a:bodyPr>
            <a:normAutofit/>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DBDDF98-C922-483F-97E9-3E76B0201B42}"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61416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091130" y="3985925"/>
            <a:ext cx="5898404" cy="2880043"/>
          </a:xfrm>
        </p:spPr>
        <p:txBody>
          <a:bodyPr anchor="b">
            <a:normAutofit/>
          </a:bodyPr>
          <a:lstStyle>
            <a:lvl1pPr algn="l">
              <a:defRPr sz="32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7353923" y="-38400"/>
            <a:ext cx="3333416" cy="14496214"/>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089758" y="6865968"/>
            <a:ext cx="5898404" cy="3840057"/>
          </a:xfrm>
        </p:spPr>
        <p:txBody>
          <a:bodyPr>
            <a:normAutofit/>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6031532" y="12979393"/>
            <a:ext cx="958003" cy="766678"/>
          </a:xfrm>
        </p:spPr>
        <p:txBody>
          <a:bodyPr/>
          <a:lstStyle/>
          <a:p>
            <a:fld id="{5DBDDF98-C922-483F-97E9-3E76B0201B42}" type="datetimeFigureOut">
              <a:rPr lang="en-US" smtClean="0"/>
              <a:pPr/>
              <a:t>11/6/2024</a:t>
            </a:fld>
            <a:endParaRPr lang="en-US"/>
          </a:p>
        </p:txBody>
      </p:sp>
      <p:sp>
        <p:nvSpPr>
          <p:cNvPr id="6" name="Footer Placeholder 5"/>
          <p:cNvSpPr>
            <a:spLocks noGrp="1"/>
          </p:cNvSpPr>
          <p:nvPr>
            <p:ph type="ftr" sz="quarter" idx="11"/>
          </p:nvPr>
        </p:nvSpPr>
        <p:spPr>
          <a:xfrm>
            <a:off x="1091131" y="12979393"/>
            <a:ext cx="4940400" cy="766678"/>
          </a:xfrm>
        </p:spPr>
        <p:txBody>
          <a:bodyPr/>
          <a:lstStyle/>
          <a:p>
            <a:endParaRPr lang="en-US"/>
          </a:p>
        </p:txBody>
      </p:sp>
      <p:sp>
        <p:nvSpPr>
          <p:cNvPr id="7" name="Slide Number Placeholder 6"/>
          <p:cNvSpPr>
            <a:spLocks noGrp="1"/>
          </p:cNvSpPr>
          <p:nvPr>
            <p:ph type="sldNum" sz="quarter" idx="12"/>
          </p:nvPr>
        </p:nvSpPr>
        <p:spPr>
          <a:xfrm>
            <a:off x="10699016" y="12979392"/>
            <a:ext cx="406915" cy="691349"/>
          </a:xfrm>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264783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1130" y="1251500"/>
            <a:ext cx="10015297" cy="2755904"/>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1131" y="4327409"/>
            <a:ext cx="10015296" cy="8485505"/>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735611" y="12972917"/>
            <a:ext cx="1716619" cy="766678"/>
          </a:xfrm>
          <a:prstGeom prst="rect">
            <a:avLst/>
          </a:prstGeom>
        </p:spPr>
        <p:txBody>
          <a:bodyPr vert="horz" lIns="91440" tIns="45720" rIns="91440" bIns="45720" rtlCol="0" anchor="ctr"/>
          <a:lstStyle>
            <a:lvl1pPr algn="r">
              <a:defRPr sz="1067" b="1" i="0">
                <a:solidFill>
                  <a:schemeClr val="tx1">
                    <a:lumMod val="75000"/>
                  </a:schemeClr>
                </a:solidFill>
                <a:effectLst>
                  <a:outerShdw blurRad="50800" dist="38100" dir="2700000" algn="tl" rotWithShape="0">
                    <a:srgbClr val="000000">
                      <a:alpha val="43000"/>
                    </a:srgbClr>
                  </a:outerShdw>
                </a:effectLst>
                <a:latin typeface="+mn-lt"/>
              </a:defRPr>
            </a:lvl1pPr>
          </a:lstStyle>
          <a:p>
            <a:fld id="{5DBDDF98-C922-483F-97E9-3E76B0201B42}" type="datetimeFigureOut">
              <a:rPr lang="en-US" smtClean="0"/>
              <a:pPr/>
              <a:t>11/6/2024</a:t>
            </a:fld>
            <a:endParaRPr lang="en-US"/>
          </a:p>
        </p:txBody>
      </p:sp>
      <p:sp>
        <p:nvSpPr>
          <p:cNvPr id="5" name="Footer Placeholder 4"/>
          <p:cNvSpPr>
            <a:spLocks noGrp="1"/>
          </p:cNvSpPr>
          <p:nvPr>
            <p:ph type="ftr" sz="quarter" idx="3"/>
          </p:nvPr>
        </p:nvSpPr>
        <p:spPr>
          <a:xfrm>
            <a:off x="1091130" y="12972917"/>
            <a:ext cx="7498849" cy="766678"/>
          </a:xfrm>
          <a:prstGeom prst="rect">
            <a:avLst/>
          </a:prstGeom>
        </p:spPr>
        <p:txBody>
          <a:bodyPr vert="horz" lIns="91440" tIns="45720" rIns="91440" bIns="45720" rtlCol="0" anchor="ctr"/>
          <a:lstStyle>
            <a:lvl1pPr algn="l">
              <a:defRPr sz="1067"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56270" y="12972917"/>
            <a:ext cx="551311" cy="766678"/>
          </a:xfrm>
          <a:prstGeom prst="rect">
            <a:avLst/>
          </a:prstGeom>
        </p:spPr>
        <p:txBody>
          <a:bodyPr vert="horz" lIns="91440" tIns="45720" rIns="91440" bIns="45720" rtlCol="0" anchor="ctr"/>
          <a:lstStyle>
            <a:lvl1pPr algn="r">
              <a:defRPr sz="1067" b="1" i="0">
                <a:solidFill>
                  <a:schemeClr val="tx1">
                    <a:lumMod val="75000"/>
                  </a:schemeClr>
                </a:solidFill>
                <a:effectLst>
                  <a:outerShdw blurRad="50800" dist="38100" dir="2700000" algn="tl" rotWithShape="0">
                    <a:srgbClr val="000000">
                      <a:alpha val="43000"/>
                    </a:srgbClr>
                  </a:outerShdw>
                </a:effectLst>
                <a:latin typeface="+mn-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1929131342"/>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Lst>
  <p:txStyles>
    <p:titleStyle>
      <a:lvl1pPr algn="l" defTabSz="609585" rtl="1" eaLnBrk="1" latinLnBrk="0" hangingPunct="1">
        <a:spcBef>
          <a:spcPct val="0"/>
        </a:spcBef>
        <a:buNone/>
        <a:defRPr sz="3733"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80990" indent="-380990" algn="r" defTabSz="609585" rtl="1" eaLnBrk="1" latinLnBrk="0" hangingPunct="1">
        <a:spcBef>
          <a:spcPct val="20000"/>
        </a:spcBef>
        <a:spcAft>
          <a:spcPts val="800"/>
        </a:spcAft>
        <a:buClr>
          <a:schemeClr val="accent1"/>
        </a:buClr>
        <a:buSzPct val="100000"/>
        <a:buFont typeface="Arial"/>
        <a:buChar char="•"/>
        <a:defRPr sz="2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990575" indent="-380990" algn="r" defTabSz="609585" rtl="1" eaLnBrk="1" latinLnBrk="0" hangingPunct="1">
        <a:spcBef>
          <a:spcPct val="20000"/>
        </a:spcBef>
        <a:spcAft>
          <a:spcPts val="800"/>
        </a:spcAft>
        <a:buClr>
          <a:schemeClr val="accent1"/>
        </a:buClr>
        <a:buSzPct val="100000"/>
        <a:buFont typeface="Arial"/>
        <a:buChar char="•"/>
        <a:defRPr sz="2133"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600160" indent="-380990" algn="r" defTabSz="609585" rtl="1" eaLnBrk="1" latinLnBrk="0" hangingPunct="1">
        <a:spcBef>
          <a:spcPct val="20000"/>
        </a:spcBef>
        <a:spcAft>
          <a:spcPts val="800"/>
        </a:spcAft>
        <a:buClr>
          <a:schemeClr val="accent1"/>
        </a:buClr>
        <a:buSzPct val="100000"/>
        <a:buFont typeface="Arial"/>
        <a:buChar char="•"/>
        <a:defRPr sz="18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2057349" indent="-228594" algn="r" defTabSz="609585" rtl="1" eaLnBrk="1" latinLnBrk="0" hangingPunct="1">
        <a:spcBef>
          <a:spcPct val="20000"/>
        </a:spcBef>
        <a:spcAft>
          <a:spcPts val="800"/>
        </a:spcAft>
        <a:buClr>
          <a:schemeClr val="accent1"/>
        </a:buClr>
        <a:buSzPct val="100000"/>
        <a:buFont typeface="Arial"/>
        <a:buChar char="•"/>
        <a:defRPr sz="18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666933" indent="-228594" algn="r" defTabSz="609585" rtl="1" eaLnBrk="1" latinLnBrk="0" hangingPunct="1">
        <a:spcBef>
          <a:spcPct val="20000"/>
        </a:spcBef>
        <a:spcAft>
          <a:spcPts val="8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352716" indent="-304792" algn="r" defTabSz="609585" rtl="1" eaLnBrk="1" latinLnBrk="0" hangingPunct="1">
        <a:spcBef>
          <a:spcPct val="20000"/>
        </a:spcBef>
        <a:spcAft>
          <a:spcPts val="800"/>
        </a:spcAft>
        <a:buClr>
          <a:schemeClr val="accent1"/>
        </a:buClr>
        <a:buSzPct val="100000"/>
        <a:buFont typeface="Arial"/>
        <a:buChar char="•"/>
        <a:defRPr sz="14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962301" indent="-304792" algn="r" defTabSz="609585" rtl="1" eaLnBrk="1" latinLnBrk="0" hangingPunct="1">
        <a:spcBef>
          <a:spcPct val="20000"/>
        </a:spcBef>
        <a:spcAft>
          <a:spcPts val="800"/>
        </a:spcAft>
        <a:buClr>
          <a:schemeClr val="accent1"/>
        </a:buClr>
        <a:buSzPct val="100000"/>
        <a:buFont typeface="Arial"/>
        <a:buChar char="•"/>
        <a:defRPr sz="14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4571886" indent="-304792" algn="r" defTabSz="609585" rtl="1" eaLnBrk="1" latinLnBrk="0" hangingPunct="1">
        <a:spcBef>
          <a:spcPct val="20000"/>
        </a:spcBef>
        <a:spcAft>
          <a:spcPts val="800"/>
        </a:spcAft>
        <a:buClr>
          <a:schemeClr val="accent1"/>
        </a:buClr>
        <a:buSzPct val="100000"/>
        <a:buFont typeface="Arial"/>
        <a:buChar char="•"/>
        <a:defRPr sz="14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5181470" indent="-304792" algn="r" defTabSz="609585" rtl="1" eaLnBrk="1" latinLnBrk="0" hangingPunct="1">
        <a:spcBef>
          <a:spcPct val="20000"/>
        </a:spcBef>
        <a:spcAft>
          <a:spcPts val="800"/>
        </a:spcAft>
        <a:buClr>
          <a:schemeClr val="accent1"/>
        </a:buClr>
        <a:buSzPct val="100000"/>
        <a:buFont typeface="Arial"/>
        <a:buChar char="•"/>
        <a:defRPr sz="14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r" defTabSz="609585" rtl="1" eaLnBrk="1" latinLnBrk="0" hangingPunct="1">
        <a:defRPr sz="2400" kern="1200">
          <a:solidFill>
            <a:schemeClr val="tx1"/>
          </a:solidFill>
          <a:latin typeface="+mn-lt"/>
          <a:ea typeface="+mn-ea"/>
          <a:cs typeface="+mn-cs"/>
        </a:defRPr>
      </a:lvl1pPr>
      <a:lvl2pPr marL="609585" algn="r" defTabSz="609585" rtl="1" eaLnBrk="1" latinLnBrk="0" hangingPunct="1">
        <a:defRPr sz="2400" kern="1200">
          <a:solidFill>
            <a:schemeClr val="tx1"/>
          </a:solidFill>
          <a:latin typeface="+mn-lt"/>
          <a:ea typeface="+mn-ea"/>
          <a:cs typeface="+mn-cs"/>
        </a:defRPr>
      </a:lvl2pPr>
      <a:lvl3pPr marL="1219170" algn="r" defTabSz="609585" rtl="1" eaLnBrk="1" latinLnBrk="0" hangingPunct="1">
        <a:defRPr sz="2400" kern="1200">
          <a:solidFill>
            <a:schemeClr val="tx1"/>
          </a:solidFill>
          <a:latin typeface="+mn-lt"/>
          <a:ea typeface="+mn-ea"/>
          <a:cs typeface="+mn-cs"/>
        </a:defRPr>
      </a:lvl3pPr>
      <a:lvl4pPr marL="1828754" algn="r" defTabSz="609585" rtl="1" eaLnBrk="1" latinLnBrk="0" hangingPunct="1">
        <a:defRPr sz="2400" kern="1200">
          <a:solidFill>
            <a:schemeClr val="tx1"/>
          </a:solidFill>
          <a:latin typeface="+mn-lt"/>
          <a:ea typeface="+mn-ea"/>
          <a:cs typeface="+mn-cs"/>
        </a:defRPr>
      </a:lvl4pPr>
      <a:lvl5pPr marL="2438339" algn="r" defTabSz="609585" rtl="1" eaLnBrk="1" latinLnBrk="0" hangingPunct="1">
        <a:defRPr sz="2400" kern="1200">
          <a:solidFill>
            <a:schemeClr val="tx1"/>
          </a:solidFill>
          <a:latin typeface="+mn-lt"/>
          <a:ea typeface="+mn-ea"/>
          <a:cs typeface="+mn-cs"/>
        </a:defRPr>
      </a:lvl5pPr>
      <a:lvl6pPr marL="3047924" algn="r" defTabSz="609585" rtl="1" eaLnBrk="1" latinLnBrk="0" hangingPunct="1">
        <a:defRPr sz="2400" kern="1200">
          <a:solidFill>
            <a:schemeClr val="tx1"/>
          </a:solidFill>
          <a:latin typeface="+mn-lt"/>
          <a:ea typeface="+mn-ea"/>
          <a:cs typeface="+mn-cs"/>
        </a:defRPr>
      </a:lvl6pPr>
      <a:lvl7pPr marL="3657509" algn="r" defTabSz="609585" rtl="1" eaLnBrk="1" latinLnBrk="0" hangingPunct="1">
        <a:defRPr sz="2400" kern="1200">
          <a:solidFill>
            <a:schemeClr val="tx1"/>
          </a:solidFill>
          <a:latin typeface="+mn-lt"/>
          <a:ea typeface="+mn-ea"/>
          <a:cs typeface="+mn-cs"/>
        </a:defRPr>
      </a:lvl7pPr>
      <a:lvl8pPr marL="4267093" algn="r" defTabSz="609585" rtl="1" eaLnBrk="1" latinLnBrk="0" hangingPunct="1">
        <a:defRPr sz="2400" kern="1200">
          <a:solidFill>
            <a:schemeClr val="tx1"/>
          </a:solidFill>
          <a:latin typeface="+mn-lt"/>
          <a:ea typeface="+mn-ea"/>
          <a:cs typeface="+mn-cs"/>
        </a:defRPr>
      </a:lvl8pPr>
      <a:lvl9pPr marL="4876678" algn="r" defTabSz="609585" rtl="1"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18" Type="http://schemas.openxmlformats.org/officeDocument/2006/relationships/image" Target="../media/image13.png"/><Relationship Id="rId3" Type="http://schemas.microsoft.com/office/2007/relationships/media" Target="../media/media2.mp4"/><Relationship Id="rId21" Type="http://schemas.openxmlformats.org/officeDocument/2006/relationships/image" Target="../media/image16.png"/><Relationship Id="rId7" Type="http://schemas.openxmlformats.org/officeDocument/2006/relationships/image" Target="../media/image3.png"/><Relationship Id="rId12" Type="http://schemas.openxmlformats.org/officeDocument/2006/relationships/image" Target="../media/image7.png"/><Relationship Id="rId17" Type="http://schemas.openxmlformats.org/officeDocument/2006/relationships/image" Target="../media/image12.png"/><Relationship Id="rId2" Type="http://schemas.microsoft.com/office/2007/relationships/media" Target="../media/media1.mp4"/><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video" Target="NULL" TargetMode="External"/><Relationship Id="rId6" Type="http://schemas.openxmlformats.org/officeDocument/2006/relationships/image" Target="../media/image2.png"/><Relationship Id="rId11" Type="http://schemas.openxmlformats.org/officeDocument/2006/relationships/image" Target="../media/image6.png"/><Relationship Id="rId5" Type="http://schemas.openxmlformats.org/officeDocument/2006/relationships/slideLayout" Target="../slideLayouts/slideLayout1.xml"/><Relationship Id="rId15" Type="http://schemas.openxmlformats.org/officeDocument/2006/relationships/image" Target="../media/image10.gif"/><Relationship Id="rId23" Type="http://schemas.openxmlformats.org/officeDocument/2006/relationships/image" Target="../media/image18.png"/><Relationship Id="rId10" Type="http://schemas.openxmlformats.org/officeDocument/2006/relationships/image" Target="../media/image5.png"/><Relationship Id="rId19" Type="http://schemas.openxmlformats.org/officeDocument/2006/relationships/image" Target="../media/image14.png"/><Relationship Id="rId4" Type="http://schemas.openxmlformats.org/officeDocument/2006/relationships/video" Target="../media/media2.mp4"/><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BDAC2-D531-3652-D859-DDCEF975A870}"/>
            </a:ext>
          </a:extLst>
        </p:cNvPr>
        <p:cNvGrpSpPr/>
        <p:nvPr/>
      </p:nvGrpSpPr>
      <p:grpSpPr>
        <a:xfrm>
          <a:off x="0" y="0"/>
          <a:ext cx="0" cy="0"/>
          <a:chOff x="0" y="0"/>
          <a:chExt cx="0" cy="0"/>
        </a:xfrm>
      </p:grpSpPr>
      <p:sp>
        <p:nvSpPr>
          <p:cNvPr id="6" name="תיבת טקסט 5">
            <a:extLst>
              <a:ext uri="{FF2B5EF4-FFF2-40B4-BE49-F238E27FC236}">
                <a16:creationId xmlns:a16="http://schemas.microsoft.com/office/drawing/2014/main" id="{B506CAC2-F74E-6E86-24AF-0759D2E945CB}"/>
              </a:ext>
            </a:extLst>
          </p:cNvPr>
          <p:cNvSpPr txBox="1"/>
          <p:nvPr/>
        </p:nvSpPr>
        <p:spPr>
          <a:xfrm>
            <a:off x="0" y="14971"/>
            <a:ext cx="12192000" cy="717090"/>
          </a:xfrm>
          <a:prstGeom prst="rect">
            <a:avLst/>
          </a:prstGeom>
          <a:solidFill>
            <a:schemeClr val="tx2">
              <a:lumMod val="50000"/>
            </a:schemeClr>
          </a:solidFill>
          <a:ln/>
        </p:spPr>
        <p:style>
          <a:lnRef idx="2">
            <a:schemeClr val="accent2"/>
          </a:lnRef>
          <a:fillRef idx="1">
            <a:schemeClr val="lt1"/>
          </a:fillRef>
          <a:effectRef idx="0">
            <a:schemeClr val="accent2"/>
          </a:effectRef>
          <a:fontRef idx="minor">
            <a:schemeClr val="dk1"/>
          </a:fontRef>
        </p:style>
        <p:txBody>
          <a:bodyPr wrap="square" rtlCol="1">
            <a:spAutoFit/>
          </a:bodyPr>
          <a:lstStyle/>
          <a:p>
            <a:endParaRPr lang="he-IL" dirty="0"/>
          </a:p>
        </p:txBody>
      </p:sp>
      <p:sp>
        <p:nvSpPr>
          <p:cNvPr id="2" name="כותרת 1">
            <a:extLst>
              <a:ext uri="{FF2B5EF4-FFF2-40B4-BE49-F238E27FC236}">
                <a16:creationId xmlns:a16="http://schemas.microsoft.com/office/drawing/2014/main" id="{5F0742E3-6870-E466-1532-D1F0A2095441}"/>
              </a:ext>
            </a:extLst>
          </p:cNvPr>
          <p:cNvSpPr>
            <a:spLocks noGrp="1"/>
          </p:cNvSpPr>
          <p:nvPr>
            <p:ph type="ctrTitle"/>
          </p:nvPr>
        </p:nvSpPr>
        <p:spPr>
          <a:xfrm>
            <a:off x="6917237" y="1571833"/>
            <a:ext cx="4302191" cy="298382"/>
          </a:xfrm>
        </p:spPr>
        <p:txBody>
          <a:bodyPr>
            <a:noAutofit/>
          </a:bodyPr>
          <a:lstStyle/>
          <a:p>
            <a:r>
              <a:rPr lang="he-IL" sz="2400" b="1" dirty="0" err="1">
                <a:latin typeface="Arial" panose="020B0604020202020204" pitchFamily="34" charset="0"/>
                <a:cs typeface="Arial" panose="020B0604020202020204" pitchFamily="34" charset="0"/>
              </a:rPr>
              <a:t>פרוייקט</a:t>
            </a:r>
            <a:r>
              <a:rPr lang="he-IL" sz="2400" b="1" dirty="0">
                <a:latin typeface="Arial" panose="020B0604020202020204" pitchFamily="34" charset="0"/>
                <a:cs typeface="Arial" panose="020B0604020202020204" pitchFamily="34" charset="0"/>
              </a:rPr>
              <a:t> גמר הנדסי- כלב רובוטי</a:t>
            </a:r>
            <a:br>
              <a:rPr lang="he-IL" sz="2400" dirty="0">
                <a:latin typeface="Arial" panose="020B0604020202020204" pitchFamily="34" charset="0"/>
                <a:cs typeface="Arial" panose="020B0604020202020204" pitchFamily="34" charset="0"/>
              </a:rPr>
            </a:br>
            <a:br>
              <a:rPr lang="he-IL" sz="1800" dirty="0">
                <a:effectLst>
                  <a:glow rad="38100">
                    <a:schemeClr val="bg1">
                      <a:lumMod val="65000"/>
                      <a:lumOff val="35000"/>
                      <a:alpha val="50000"/>
                    </a:schemeClr>
                  </a:glow>
                </a:effectLst>
                <a:latin typeface="Arial" panose="020B0604020202020204" pitchFamily="34" charset="0"/>
                <a:cs typeface="Arial" panose="020B0604020202020204" pitchFamily="34" charset="0"/>
              </a:rPr>
            </a:br>
            <a:br>
              <a:rPr lang="he-IL" sz="2400" dirty="0">
                <a:latin typeface="Calibri" panose="020F0502020204030204" pitchFamily="34" charset="0"/>
                <a:cs typeface="Calibri" panose="020F0502020204030204" pitchFamily="34" charset="0"/>
              </a:rPr>
            </a:br>
            <a:br>
              <a:rPr lang="he-IL" sz="2400" dirty="0">
                <a:latin typeface="Calibri" panose="020F0502020204030204" pitchFamily="34" charset="0"/>
                <a:cs typeface="Calibri" panose="020F0502020204030204" pitchFamily="34" charset="0"/>
              </a:rPr>
            </a:br>
            <a:endParaRPr lang="he-IL" sz="2400" dirty="0">
              <a:latin typeface="Arial" panose="020B0604020202020204" pitchFamily="34" charset="0"/>
              <a:cs typeface="Arial" panose="020B0604020202020204" pitchFamily="34" charset="0"/>
            </a:endParaRPr>
          </a:p>
        </p:txBody>
      </p:sp>
      <p:sp>
        <p:nvSpPr>
          <p:cNvPr id="3" name="כותרת משנה 2">
            <a:extLst>
              <a:ext uri="{FF2B5EF4-FFF2-40B4-BE49-F238E27FC236}">
                <a16:creationId xmlns:a16="http://schemas.microsoft.com/office/drawing/2014/main" id="{2E8DB88C-D815-1DAD-620C-E278BA7A9457}"/>
              </a:ext>
            </a:extLst>
          </p:cNvPr>
          <p:cNvSpPr>
            <a:spLocks noGrp="1"/>
          </p:cNvSpPr>
          <p:nvPr>
            <p:ph type="subTitle" idx="1"/>
          </p:nvPr>
        </p:nvSpPr>
        <p:spPr>
          <a:xfrm>
            <a:off x="-106091" y="111793"/>
            <a:ext cx="3051419" cy="1903492"/>
          </a:xfrm>
        </p:spPr>
        <p:txBody>
          <a:bodyPr>
            <a:normAutofit/>
          </a:bodyPr>
          <a:lstStyle/>
          <a:p>
            <a:pPr>
              <a:spcBef>
                <a:spcPts val="0"/>
              </a:spcBef>
              <a:spcAft>
                <a:spcPts val="0"/>
              </a:spcAft>
            </a:pPr>
            <a:r>
              <a:rPr lang="he-IL" sz="1200" kern="0" dirty="0">
                <a:solidFill>
                  <a:schemeClr val="accent1"/>
                </a:solidFill>
                <a:effectLst/>
                <a:latin typeface="Calibri" panose="020F0502020204030204" pitchFamily="34" charset="0"/>
                <a:ea typeface="Aptos" panose="020B0004020202020204" pitchFamily="34" charset="0"/>
                <a:cs typeface="Calibri" panose="020F0502020204030204" pitchFamily="34" charset="0"/>
              </a:rPr>
              <a:t>034380</a:t>
            </a:r>
            <a:r>
              <a:rPr lang="en-US" sz="1200" kern="0" dirty="0">
                <a:solidFill>
                  <a:schemeClr val="accent1"/>
                </a:solidFill>
                <a:effectLst/>
                <a:latin typeface="Calibri" panose="020F0502020204030204" pitchFamily="34" charset="0"/>
                <a:ea typeface="Aptos" panose="020B0004020202020204" pitchFamily="34" charset="0"/>
                <a:cs typeface="Calibri" panose="020F0502020204030204" pitchFamily="34" charset="0"/>
              </a:rPr>
              <a:t>, </a:t>
            </a:r>
            <a:r>
              <a:rPr lang="he-IL" sz="1200" kern="0" dirty="0">
                <a:solidFill>
                  <a:schemeClr val="accent1"/>
                </a:solidFill>
                <a:effectLst/>
                <a:latin typeface="Calibri" panose="020F0502020204030204" pitchFamily="34" charset="0"/>
                <a:ea typeface="Aptos" panose="020B0004020202020204" pitchFamily="34" charset="0"/>
                <a:cs typeface="Calibri" panose="020F0502020204030204" pitchFamily="34" charset="0"/>
              </a:rPr>
              <a:t>034379 </a:t>
            </a:r>
          </a:p>
          <a:p>
            <a:pPr>
              <a:spcBef>
                <a:spcPts val="0"/>
              </a:spcBef>
              <a:spcAft>
                <a:spcPts val="0"/>
              </a:spcAft>
            </a:pPr>
            <a:r>
              <a:rPr lang="he-IL" sz="1200" kern="0" dirty="0">
                <a:solidFill>
                  <a:schemeClr val="accent1"/>
                </a:solidFill>
                <a:effectLst/>
                <a:latin typeface="Calibri" panose="020F0502020204030204" pitchFamily="34" charset="0"/>
                <a:cs typeface="Calibri" panose="020F0502020204030204" pitchFamily="34" charset="0"/>
              </a:rPr>
              <a:t>2024 תשפ"ד</a:t>
            </a:r>
          </a:p>
        </p:txBody>
      </p:sp>
      <p:pic>
        <p:nvPicPr>
          <p:cNvPr id="4" name="תמונה 3">
            <a:extLst>
              <a:ext uri="{FF2B5EF4-FFF2-40B4-BE49-F238E27FC236}">
                <a16:creationId xmlns:a16="http://schemas.microsoft.com/office/drawing/2014/main" id="{0FDEDD89-C160-0B40-A0AC-10DB851B84D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383607" y="11906"/>
            <a:ext cx="745204" cy="712298"/>
          </a:xfrm>
          <a:prstGeom prst="rect">
            <a:avLst/>
          </a:prstGeom>
          <a:noFill/>
        </p:spPr>
      </p:pic>
      <p:sp>
        <p:nvSpPr>
          <p:cNvPr id="8" name="תיבת טקסט 7">
            <a:extLst>
              <a:ext uri="{FF2B5EF4-FFF2-40B4-BE49-F238E27FC236}">
                <a16:creationId xmlns:a16="http://schemas.microsoft.com/office/drawing/2014/main" id="{EBED7D19-5FE4-C6FB-2C87-697B43BF1681}"/>
              </a:ext>
            </a:extLst>
          </p:cNvPr>
          <p:cNvSpPr txBox="1"/>
          <p:nvPr/>
        </p:nvSpPr>
        <p:spPr>
          <a:xfrm>
            <a:off x="2706240" y="-69489"/>
            <a:ext cx="3389760" cy="707886"/>
          </a:xfrm>
          <a:prstGeom prst="rect">
            <a:avLst/>
          </a:prstGeom>
          <a:noFill/>
        </p:spPr>
        <p:txBody>
          <a:bodyPr wrap="square">
            <a:spAutoFit/>
          </a:bodyPr>
          <a:lstStyle/>
          <a:p>
            <a:pPr algn="r"/>
            <a:r>
              <a:rPr lang="he-IL" dirty="0">
                <a:solidFill>
                  <a:schemeClr val="accent1"/>
                </a:solidFill>
                <a:effectLst>
                  <a:glow rad="38100">
                    <a:schemeClr val="bg1">
                      <a:lumMod val="65000"/>
                      <a:lumOff val="35000"/>
                      <a:alpha val="50000"/>
                    </a:schemeClr>
                  </a:glow>
                </a:effectLst>
                <a:latin typeface="Arial" panose="020B0604020202020204" pitchFamily="34" charset="0"/>
                <a:cs typeface="Arial" panose="020B0604020202020204" pitchFamily="34" charset="0"/>
              </a:rPr>
              <a:t>מאת</a:t>
            </a:r>
            <a:r>
              <a:rPr lang="he-IL" sz="2400" dirty="0">
                <a:solidFill>
                  <a:schemeClr val="accent1"/>
                </a:solidFill>
                <a:effectLst>
                  <a:glow rad="38100">
                    <a:schemeClr val="bg1">
                      <a:lumMod val="65000"/>
                      <a:lumOff val="35000"/>
                      <a:alpha val="50000"/>
                    </a:schemeClr>
                  </a:glow>
                </a:effectLst>
                <a:latin typeface="Arial" panose="020B0604020202020204" pitchFamily="34" charset="0"/>
                <a:cs typeface="Arial" panose="020B0604020202020204" pitchFamily="34" charset="0"/>
              </a:rPr>
              <a:t> </a:t>
            </a:r>
            <a:r>
              <a:rPr lang="he-IL" dirty="0" err="1">
                <a:solidFill>
                  <a:schemeClr val="accent1"/>
                </a:solidFill>
                <a:effectLst>
                  <a:glow rad="38100">
                    <a:schemeClr val="bg1">
                      <a:lumMod val="65000"/>
                      <a:lumOff val="35000"/>
                      <a:alpha val="50000"/>
                    </a:schemeClr>
                  </a:glow>
                </a:effectLst>
                <a:latin typeface="Arial" panose="020B0604020202020204" pitchFamily="34" charset="0"/>
                <a:cs typeface="Arial" panose="020B0604020202020204" pitchFamily="34" charset="0"/>
              </a:rPr>
              <a:t>נתאי</a:t>
            </a:r>
            <a:r>
              <a:rPr lang="he-IL" dirty="0">
                <a:solidFill>
                  <a:schemeClr val="accent1"/>
                </a:solidFill>
                <a:effectLst>
                  <a:glow rad="38100">
                    <a:schemeClr val="bg1">
                      <a:lumMod val="65000"/>
                      <a:lumOff val="35000"/>
                      <a:alpha val="50000"/>
                    </a:schemeClr>
                  </a:glow>
                </a:effectLst>
                <a:latin typeface="Arial" panose="020B0604020202020204" pitchFamily="34" charset="0"/>
                <a:cs typeface="Arial" panose="020B0604020202020204" pitchFamily="34" charset="0"/>
              </a:rPr>
              <a:t> </a:t>
            </a:r>
            <a:r>
              <a:rPr lang="he-IL" dirty="0" err="1">
                <a:solidFill>
                  <a:schemeClr val="accent1"/>
                </a:solidFill>
                <a:effectLst>
                  <a:glow rad="38100">
                    <a:schemeClr val="bg1">
                      <a:lumMod val="65000"/>
                      <a:lumOff val="35000"/>
                      <a:alpha val="50000"/>
                    </a:schemeClr>
                  </a:glow>
                </a:effectLst>
                <a:latin typeface="Arial" panose="020B0604020202020204" pitchFamily="34" charset="0"/>
                <a:cs typeface="Arial" panose="020B0604020202020204" pitchFamily="34" charset="0"/>
              </a:rPr>
              <a:t>ברוכיס</a:t>
            </a:r>
            <a:r>
              <a:rPr lang="he-IL" dirty="0">
                <a:solidFill>
                  <a:schemeClr val="accent1"/>
                </a:solidFill>
                <a:effectLst>
                  <a:glow rad="38100">
                    <a:schemeClr val="bg1">
                      <a:lumMod val="65000"/>
                      <a:lumOff val="35000"/>
                      <a:alpha val="50000"/>
                    </a:schemeClr>
                  </a:glow>
                </a:effectLst>
                <a:latin typeface="Arial" panose="020B0604020202020204" pitchFamily="34" charset="0"/>
                <a:cs typeface="Arial" panose="020B0604020202020204" pitchFamily="34" charset="0"/>
              </a:rPr>
              <a:t> ויניב אברמוב</a:t>
            </a:r>
            <a:br>
              <a:rPr lang="en-US" dirty="0">
                <a:solidFill>
                  <a:schemeClr val="accent1"/>
                </a:solidFill>
                <a:effectLst>
                  <a:glow rad="38100">
                    <a:schemeClr val="bg1">
                      <a:lumMod val="65000"/>
                      <a:lumOff val="35000"/>
                      <a:alpha val="50000"/>
                    </a:schemeClr>
                  </a:glow>
                </a:effectLst>
                <a:latin typeface="Arial" panose="020B0604020202020204" pitchFamily="34" charset="0"/>
                <a:cs typeface="Arial" panose="020B0604020202020204" pitchFamily="34" charset="0"/>
              </a:rPr>
            </a:br>
            <a:r>
              <a:rPr lang="he-IL" sz="1600" dirty="0">
                <a:solidFill>
                  <a:schemeClr val="accent1"/>
                </a:solidFill>
                <a:effectLst>
                  <a:glow rad="38100">
                    <a:schemeClr val="bg1">
                      <a:lumMod val="65000"/>
                      <a:lumOff val="35000"/>
                      <a:alpha val="50000"/>
                    </a:schemeClr>
                  </a:glow>
                </a:effectLst>
                <a:latin typeface="Arial" panose="020B0604020202020204" pitchFamily="34" charset="0"/>
                <a:cs typeface="Arial" panose="020B0604020202020204" pitchFamily="34" charset="0"/>
              </a:rPr>
              <a:t>מנחה: רומן </a:t>
            </a:r>
            <a:r>
              <a:rPr lang="he-IL" sz="1600" dirty="0" err="1">
                <a:solidFill>
                  <a:schemeClr val="accent1"/>
                </a:solidFill>
                <a:effectLst>
                  <a:glow rad="38100">
                    <a:schemeClr val="bg1">
                      <a:lumMod val="65000"/>
                      <a:lumOff val="35000"/>
                      <a:alpha val="50000"/>
                    </a:schemeClr>
                  </a:glow>
                </a:effectLst>
                <a:latin typeface="Arial" panose="020B0604020202020204" pitchFamily="34" charset="0"/>
                <a:cs typeface="Arial" panose="020B0604020202020204" pitchFamily="34" charset="0"/>
              </a:rPr>
              <a:t>שמסוטדינוב</a:t>
            </a:r>
            <a:endParaRPr lang="he-IL" dirty="0">
              <a:solidFill>
                <a:schemeClr val="accent1"/>
              </a:solidFill>
              <a:effectLst>
                <a:glow rad="38100">
                  <a:schemeClr val="bg1">
                    <a:lumMod val="65000"/>
                    <a:lumOff val="35000"/>
                    <a:alpha val="50000"/>
                  </a:schemeClr>
                </a:glow>
              </a:effectLst>
            </a:endParaRPr>
          </a:p>
        </p:txBody>
      </p:sp>
      <p:pic>
        <p:nvPicPr>
          <p:cNvPr id="10" name="תמונה 9">
            <a:extLst>
              <a:ext uri="{FF2B5EF4-FFF2-40B4-BE49-F238E27FC236}">
                <a16:creationId xmlns:a16="http://schemas.microsoft.com/office/drawing/2014/main" id="{4D483125-7F78-24D7-A9D1-477F0D7CA80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854" b="89583" l="9302" r="89922">
                        <a14:foregroundMark x1="65891" y1="77083" x2="65891" y2="77083"/>
                        <a14:foregroundMark x1="37209" y1="8854" x2="37209" y2="8854"/>
                        <a14:backgroundMark x1="82171" y1="95313" x2="82171" y2="95313"/>
                        <a14:backgroundMark x1="82171" y1="88542" x2="82171" y2="88542"/>
                        <a14:backgroundMark x1="86822" y1="86458" x2="69767" y2="88542"/>
                        <a14:backgroundMark x1="64341" y1="85417" x2="71318" y2="77083"/>
                      </a14:backgroundRemoval>
                    </a14:imgEffect>
                  </a14:imgLayer>
                </a14:imgProps>
              </a:ext>
            </a:extLst>
          </a:blip>
          <a:stretch>
            <a:fillRect/>
          </a:stretch>
        </p:blipFill>
        <p:spPr>
          <a:xfrm>
            <a:off x="264372" y="19450"/>
            <a:ext cx="475543" cy="707785"/>
          </a:xfrm>
          <a:prstGeom prst="rect">
            <a:avLst/>
          </a:prstGeom>
        </p:spPr>
      </p:pic>
      <p:sp>
        <p:nvSpPr>
          <p:cNvPr id="11" name="Rectangle 2">
            <a:extLst>
              <a:ext uri="{FF2B5EF4-FFF2-40B4-BE49-F238E27FC236}">
                <a16:creationId xmlns:a16="http://schemas.microsoft.com/office/drawing/2014/main" id="{0D08067C-3892-D458-E717-FFE1EFD8AB87}"/>
              </a:ext>
            </a:extLst>
          </p:cNvPr>
          <p:cNvSpPr txBox="1">
            <a:spLocks noChangeArrowheads="1"/>
          </p:cNvSpPr>
          <p:nvPr/>
        </p:nvSpPr>
        <p:spPr bwMode="auto">
          <a:xfrm>
            <a:off x="8377808" y="837720"/>
            <a:ext cx="3613673" cy="250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ctr" defTabSz="457200" rtl="1" eaLnBrk="1" latinLnBrk="0" hangingPunct="1">
              <a:spcBef>
                <a:spcPct val="0"/>
              </a:spcBef>
              <a:buNone/>
              <a:defRPr sz="4800" kern="1200" cap="all">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rtl="0">
              <a:spcBef>
                <a:spcPts val="0"/>
              </a:spcBef>
              <a:defRPr/>
            </a:pPr>
            <a:r>
              <a:rPr lang="he-IL" sz="1800" dirty="0"/>
              <a:t>מבוא</a:t>
            </a:r>
            <a:br>
              <a:rPr lang="en-US" dirty="0"/>
            </a:b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במסגרת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פרוייקט</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הגמר של לימודי הנדסת מכונות ורובוטיקה בטכניון ובגלל הזיקה שלנו לרובוטים וכלבים, בחרנו לתכנן ולבנות רובוט בדמות כלב.</a:t>
            </a:r>
            <a:b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br>
            <a:r>
              <a:rPr lang="he-IL" sz="1000" b="1"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מטרת </a:t>
            </a:r>
            <a:r>
              <a:rPr lang="he-IL" sz="1000" b="1"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הפרוייקט</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תכנון ובניית אבטיפוס של כלב רובוטי בעל ארבע רגליים תחת שימוש בעקרונות ביומכניים.</a:t>
            </a:r>
          </a:p>
          <a:p>
            <a:pPr algn="r" rtl="0">
              <a:spcBef>
                <a:spcPts val="0"/>
              </a:spcBef>
              <a:defRPr/>
            </a:pPr>
            <a:r>
              <a:rPr lang="he-IL" sz="1000" b="1"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תחומי ידע רלוונטיים</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תכן מכאני,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קינמטיקה</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מכטרוניקה</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ותוכנה</a:t>
            </a:r>
          </a:p>
          <a:p>
            <a:pPr algn="r">
              <a:spcBef>
                <a:spcPts val="0"/>
              </a:spcBef>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תהליך העבודה על הפרויקט כלל שלבים של תכנון, סימולציה, הרכבה, אינטגרציה ובדיקות, תוך שילוב של ידע רב תחומי ממקצועות הנדסת המכונות והרובוטיקה.</a:t>
            </a:r>
          </a:p>
          <a:p>
            <a:pPr algn="r" rtl="0">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endParaRPr lang="he-IL" dirty="0"/>
          </a:p>
        </p:txBody>
      </p:sp>
      <p:sp>
        <p:nvSpPr>
          <p:cNvPr id="12" name="מציין מיקום תוכן 2">
            <a:extLst>
              <a:ext uri="{FF2B5EF4-FFF2-40B4-BE49-F238E27FC236}">
                <a16:creationId xmlns:a16="http://schemas.microsoft.com/office/drawing/2014/main" id="{E78F5B97-7713-EEFD-FC5A-4DA7BE1A556C}"/>
              </a:ext>
            </a:extLst>
          </p:cNvPr>
          <p:cNvSpPr txBox="1">
            <a:spLocks/>
          </p:cNvSpPr>
          <p:nvPr/>
        </p:nvSpPr>
        <p:spPr>
          <a:xfrm>
            <a:off x="1313430" y="1564776"/>
            <a:ext cx="9905998" cy="1375878"/>
          </a:xfrm>
          <a:prstGeom prst="rect">
            <a:avLst/>
          </a:prstGeom>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accent1"/>
              </a:buClr>
              <a:buSzPct val="100000"/>
              <a:buFont typeface="Arial"/>
              <a:buNone/>
              <a:defRPr sz="2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1" eaLnBrk="1" latinLnBrk="0" hangingPunct="1">
              <a:spcBef>
                <a:spcPct val="20000"/>
              </a:spcBef>
              <a:spcAft>
                <a:spcPts val="600"/>
              </a:spcAft>
              <a:buClr>
                <a:schemeClr val="accent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1" eaLnBrk="1" latinLnBrk="0" hangingPunct="1">
              <a:spcBef>
                <a:spcPct val="20000"/>
              </a:spcBef>
              <a:spcAft>
                <a:spcPts val="600"/>
              </a:spcAft>
              <a:buClr>
                <a:schemeClr val="accent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1"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1"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1"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1"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1"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1"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he-IL" sz="2400" dirty="0">
              <a:latin typeface="Calibri" panose="020F0502020204030204" pitchFamily="34" charset="0"/>
              <a:cs typeface="Calibri" panose="020F0502020204030204" pitchFamily="34" charset="0"/>
            </a:endParaRPr>
          </a:p>
        </p:txBody>
      </p:sp>
      <p:sp>
        <p:nvSpPr>
          <p:cNvPr id="13" name="מציין מיקום תוכן 2">
            <a:extLst>
              <a:ext uri="{FF2B5EF4-FFF2-40B4-BE49-F238E27FC236}">
                <a16:creationId xmlns:a16="http://schemas.microsoft.com/office/drawing/2014/main" id="{9A6D62CA-9461-E666-60D0-B87DCED983C4}"/>
              </a:ext>
            </a:extLst>
          </p:cNvPr>
          <p:cNvSpPr txBox="1">
            <a:spLocks/>
          </p:cNvSpPr>
          <p:nvPr/>
        </p:nvSpPr>
        <p:spPr>
          <a:xfrm>
            <a:off x="4498471" y="2768811"/>
            <a:ext cx="7037514" cy="2406780"/>
          </a:xfrm>
          <a:prstGeom prst="rect">
            <a:avLst/>
          </a:prstGeom>
        </p:spPr>
        <p:txBody>
          <a:bodyPr vert="horz" lIns="91440" tIns="45720" rIns="91440" bIns="45720" rtlCol="0" anchor="ctr">
            <a:normAutofit/>
          </a:bodyPr>
          <a:lstStyle>
            <a:lvl1pPr marL="285750" indent="-285750" algn="r" defTabSz="457200" rtl="1"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he-IL" kern="0" dirty="0">
              <a:effectLst/>
              <a:latin typeface="Calibri" panose="020F0502020204030204" pitchFamily="34" charset="0"/>
              <a:cs typeface="Calibri" panose="020F0502020204030204" pitchFamily="34" charset="0"/>
            </a:endParaRPr>
          </a:p>
        </p:txBody>
      </p:sp>
      <p:sp>
        <p:nvSpPr>
          <p:cNvPr id="14" name="Rectangle 2">
            <a:extLst>
              <a:ext uri="{FF2B5EF4-FFF2-40B4-BE49-F238E27FC236}">
                <a16:creationId xmlns:a16="http://schemas.microsoft.com/office/drawing/2014/main" id="{FB4B9423-76DC-E465-A7F7-3927AC25D4D1}"/>
              </a:ext>
            </a:extLst>
          </p:cNvPr>
          <p:cNvSpPr txBox="1">
            <a:spLocks noChangeArrowheads="1"/>
          </p:cNvSpPr>
          <p:nvPr/>
        </p:nvSpPr>
        <p:spPr bwMode="auto">
          <a:xfrm>
            <a:off x="8330984" y="2472232"/>
            <a:ext cx="3633649"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ctr" defTabSz="457200" rtl="1" eaLnBrk="1" latinLnBrk="0" hangingPunct="1">
              <a:spcBef>
                <a:spcPct val="0"/>
              </a:spcBef>
              <a:buNone/>
              <a:defRPr sz="4800" kern="1200" cap="all">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spcBef>
                <a:spcPts val="0"/>
              </a:spcBef>
              <a:defRPr/>
            </a:pPr>
            <a:r>
              <a:rPr lang="he-IL" sz="1800" dirty="0"/>
              <a:t>דרישות</a:t>
            </a:r>
            <a:br>
              <a:rPr lang="en-US" dirty="0"/>
            </a:b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הדרישה העיקרית היא להגיע למצב שהרובוט יהיה מסוגל ללכת בצורה עצמאית ולהחליף פוזיציות- עמידה, ישיבה ו"ארצה".</a:t>
            </a:r>
            <a:endPar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דרישות נוספות: </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יציבות ועמידה בעומסים </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מערכת הנע מבוססת מנועי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סרוו</a:t>
            </a:r>
            <a:endPar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שימוש בעקרונות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ביומכאניים</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וחיקוי מנגנונים הקיימים בגופם של כלבים</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מימוש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קינמטיקה</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הפוכה ותכנון מסלול</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תקשורת בין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מיקרומעבד</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ל</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RP</a:t>
            </a:r>
            <a:endPar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הערה- עקב שירות מילואים ממושך במשך השנה, ויתרנו על דרישות אופציונליות נוספות כמו שילוב חיישן וחוג בקרה סגור, שליטה מרחוק ע"י </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ROS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ושליטה ע"י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פקדות</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קוליות באמצעות זיהוי קול.</a:t>
            </a:r>
          </a:p>
          <a:p>
            <a:pPr algn="r">
              <a:spcBef>
                <a:spcPts val="0"/>
              </a:spcBef>
              <a:defRPr/>
            </a:pPr>
            <a:endPar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endPar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endParaRPr lang="he-IL" dirty="0"/>
          </a:p>
        </p:txBody>
      </p:sp>
      <p:sp>
        <p:nvSpPr>
          <p:cNvPr id="19" name="Rectangle 2">
            <a:extLst>
              <a:ext uri="{FF2B5EF4-FFF2-40B4-BE49-F238E27FC236}">
                <a16:creationId xmlns:a16="http://schemas.microsoft.com/office/drawing/2014/main" id="{4458AED5-C81D-063F-33F6-2303D14BCA4D}"/>
              </a:ext>
            </a:extLst>
          </p:cNvPr>
          <p:cNvSpPr txBox="1">
            <a:spLocks noChangeArrowheads="1"/>
          </p:cNvSpPr>
          <p:nvPr/>
        </p:nvSpPr>
        <p:spPr bwMode="auto">
          <a:xfrm>
            <a:off x="8350960" y="4480872"/>
            <a:ext cx="3633649" cy="297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ctr" defTabSz="457200" rtl="1" eaLnBrk="1" latinLnBrk="0" hangingPunct="1">
              <a:spcBef>
                <a:spcPct val="0"/>
              </a:spcBef>
              <a:buNone/>
              <a:defRPr sz="4800" kern="1200" cap="all">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spcBef>
                <a:spcPts val="0"/>
              </a:spcBef>
              <a:defRPr/>
            </a:pPr>
            <a:r>
              <a:rPr lang="he-IL" sz="1800" dirty="0"/>
              <a:t>רקע תאורטי</a:t>
            </a:r>
          </a:p>
          <a:p>
            <a:pPr algn="r">
              <a:spcBef>
                <a:spcPts val="0"/>
              </a:spcBef>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על מנת לבנות רובוט מכני בדמות כלב נדרש להבין מה המאפיינים המכניים של כלב ואיך ניתן לשלבם עם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אלמנטי</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הנדסה ורובוטיקה.</a:t>
            </a:r>
          </a:p>
          <a:p>
            <a:pPr algn="r">
              <a:spcBef>
                <a:spcPts val="0"/>
              </a:spcBef>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ראשית, חקרנו את המבנה האנטומי של הכלב, עליו מתבסס הרובוט וממנו נגזר התכן ובעקבותיו גם צורת ההליכה, המוביליות שלו, דרגות החופש, היציבות מבנית וכן מגבלותיו.</a:t>
            </a:r>
          </a:p>
          <a:p>
            <a:pPr algn="r">
              <a:spcBef>
                <a:spcPts val="0"/>
              </a:spcBef>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בנוסף, סקרנו את המודלים הקיימים כיום בחברות שונות המפתחות מוצרים דומים ובחנו אם ואילו עקרונות אנחנו יכולים לשאול מהן.</a:t>
            </a:r>
            <a:b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b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העמקנו ולמדנו לבד על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אלמנטיים</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הנדסיים ורובוטים אשר טרם למדנו בתואר, כמו שימוש במנועי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סרוו</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ורספברי</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פיי</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וכן רובוט הכולל 4 זרועות. </a:t>
            </a:r>
          </a:p>
          <a:p>
            <a:pPr algn="r">
              <a:spcBef>
                <a:spcPts val="0"/>
              </a:spcBef>
              <a:defRPr/>
            </a:pPr>
            <a:endPar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endPar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endParaRPr lang="he-IL" dirty="0"/>
          </a:p>
        </p:txBody>
      </p:sp>
      <p:pic>
        <p:nvPicPr>
          <p:cNvPr id="22" name="תמונה 21" descr="תמונה שמכילה זן כלב, חיית מחמד, קולר לכלב, קולר&#10;&#10;התיאור נוצר באופן אוטומטי">
            <a:extLst>
              <a:ext uri="{FF2B5EF4-FFF2-40B4-BE49-F238E27FC236}">
                <a16:creationId xmlns:a16="http://schemas.microsoft.com/office/drawing/2014/main" id="{1463885A-F98D-23F2-B042-092863C336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5503" y="6266617"/>
            <a:ext cx="972280" cy="748380"/>
          </a:xfrm>
          <a:prstGeom prst="rect">
            <a:avLst/>
          </a:prstGeom>
        </p:spPr>
      </p:pic>
      <p:pic>
        <p:nvPicPr>
          <p:cNvPr id="24" name="תמונה 23" descr="Alecia_Luff_dogwalkcycle">
            <a:extLst>
              <a:ext uri="{FF2B5EF4-FFF2-40B4-BE49-F238E27FC236}">
                <a16:creationId xmlns:a16="http://schemas.microsoft.com/office/drawing/2014/main" id="{8ADBB792-608D-1CB5-3AA8-81EDDEA6E12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510861" y="6266617"/>
            <a:ext cx="1081203" cy="716616"/>
          </a:xfrm>
          <a:prstGeom prst="rect">
            <a:avLst/>
          </a:prstGeom>
          <a:noFill/>
          <a:ln>
            <a:noFill/>
          </a:ln>
        </p:spPr>
      </p:pic>
      <p:cxnSp>
        <p:nvCxnSpPr>
          <p:cNvPr id="26" name="מחבר ישר 25">
            <a:extLst>
              <a:ext uri="{FF2B5EF4-FFF2-40B4-BE49-F238E27FC236}">
                <a16:creationId xmlns:a16="http://schemas.microsoft.com/office/drawing/2014/main" id="{1742FB69-C035-8501-B727-67CA91FF6F72}"/>
              </a:ext>
            </a:extLst>
          </p:cNvPr>
          <p:cNvCxnSpPr/>
          <p:nvPr/>
        </p:nvCxnSpPr>
        <p:spPr>
          <a:xfrm>
            <a:off x="8392083" y="861248"/>
            <a:ext cx="0" cy="6318448"/>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8" name="מחבר ישר 27">
            <a:extLst>
              <a:ext uri="{FF2B5EF4-FFF2-40B4-BE49-F238E27FC236}">
                <a16:creationId xmlns:a16="http://schemas.microsoft.com/office/drawing/2014/main" id="{B0AD0D0C-D630-67A7-FCC7-5618F2135C34}"/>
              </a:ext>
            </a:extLst>
          </p:cNvPr>
          <p:cNvCxnSpPr>
            <a:cxnSpLocks/>
          </p:cNvCxnSpPr>
          <p:nvPr/>
        </p:nvCxnSpPr>
        <p:spPr>
          <a:xfrm>
            <a:off x="8392084" y="4572000"/>
            <a:ext cx="371843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מחבר ישר 29">
            <a:extLst>
              <a:ext uri="{FF2B5EF4-FFF2-40B4-BE49-F238E27FC236}">
                <a16:creationId xmlns:a16="http://schemas.microsoft.com/office/drawing/2014/main" id="{6D9D20DA-D6FE-B74E-61D2-20B459A6CCDA}"/>
              </a:ext>
            </a:extLst>
          </p:cNvPr>
          <p:cNvCxnSpPr>
            <a:cxnSpLocks/>
          </p:cNvCxnSpPr>
          <p:nvPr/>
        </p:nvCxnSpPr>
        <p:spPr>
          <a:xfrm>
            <a:off x="8392084" y="2472232"/>
            <a:ext cx="371843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מחבר ישר 32">
            <a:extLst>
              <a:ext uri="{FF2B5EF4-FFF2-40B4-BE49-F238E27FC236}">
                <a16:creationId xmlns:a16="http://schemas.microsoft.com/office/drawing/2014/main" id="{8B89D63E-B0FC-9980-4C7E-8FF1036B8A2E}"/>
              </a:ext>
            </a:extLst>
          </p:cNvPr>
          <p:cNvCxnSpPr>
            <a:cxnSpLocks/>
          </p:cNvCxnSpPr>
          <p:nvPr/>
        </p:nvCxnSpPr>
        <p:spPr>
          <a:xfrm flipH="1">
            <a:off x="4758250" y="881658"/>
            <a:ext cx="45982" cy="6318448"/>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4" name="מחבר ישר 33">
            <a:extLst>
              <a:ext uri="{FF2B5EF4-FFF2-40B4-BE49-F238E27FC236}">
                <a16:creationId xmlns:a16="http://schemas.microsoft.com/office/drawing/2014/main" id="{476484A5-165E-3302-8A05-4DBC70417193}"/>
              </a:ext>
            </a:extLst>
          </p:cNvPr>
          <p:cNvCxnSpPr>
            <a:cxnSpLocks/>
          </p:cNvCxnSpPr>
          <p:nvPr/>
        </p:nvCxnSpPr>
        <p:spPr>
          <a:xfrm>
            <a:off x="4804232" y="4155540"/>
            <a:ext cx="3587852" cy="0"/>
          </a:xfrm>
          <a:prstGeom prst="line">
            <a:avLst/>
          </a:prstGeom>
        </p:spPr>
        <p:style>
          <a:lnRef idx="1">
            <a:schemeClr val="accent2"/>
          </a:lnRef>
          <a:fillRef idx="0">
            <a:schemeClr val="accent2"/>
          </a:fillRef>
          <a:effectRef idx="0">
            <a:schemeClr val="accent2"/>
          </a:effectRef>
          <a:fontRef idx="minor">
            <a:schemeClr val="tx1"/>
          </a:fontRef>
        </p:style>
      </p:cxnSp>
      <p:sp>
        <p:nvSpPr>
          <p:cNvPr id="37" name="Rectangle 2">
            <a:extLst>
              <a:ext uri="{FF2B5EF4-FFF2-40B4-BE49-F238E27FC236}">
                <a16:creationId xmlns:a16="http://schemas.microsoft.com/office/drawing/2014/main" id="{0CBF2932-9250-48BB-69BA-3DB69769A830}"/>
              </a:ext>
            </a:extLst>
          </p:cNvPr>
          <p:cNvSpPr txBox="1">
            <a:spLocks noChangeArrowheads="1"/>
          </p:cNvSpPr>
          <p:nvPr/>
        </p:nvSpPr>
        <p:spPr bwMode="auto">
          <a:xfrm>
            <a:off x="4748016" y="808217"/>
            <a:ext cx="3677898"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ctr" defTabSz="457200" rtl="1" eaLnBrk="1" latinLnBrk="0" hangingPunct="1">
              <a:spcBef>
                <a:spcPct val="0"/>
              </a:spcBef>
              <a:buNone/>
              <a:defRPr sz="4800" kern="1200" cap="all">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spcBef>
                <a:spcPts val="0"/>
              </a:spcBef>
              <a:defRPr/>
            </a:pPr>
            <a:r>
              <a:rPr lang="he-IL" sz="1800" dirty="0"/>
              <a:t>שיקולי תכן</a:t>
            </a:r>
          </a:p>
          <a:p>
            <a:pPr marL="171450" indent="-171450" algn="r">
              <a:spcBef>
                <a:spcPts val="0"/>
              </a:spcBef>
              <a:buFont typeface="Arial" panose="020B0604020202020204" pitchFamily="34" charset="0"/>
              <a:buChar char="•"/>
              <a:defRPr/>
            </a:pPr>
            <a:r>
              <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מבנה טופולוגי: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בחירת מספר דרגות החופש (</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DOF)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של כל רגל לצורך שליטה יעילה בתנועה, לצורך פשטות הוחלט על 2 דרגות חופש המדמות מפרק עליון ומפרק תחתון</a:t>
            </a:r>
          </a:p>
          <a:p>
            <a:pPr marL="171450" indent="-171450" algn="r">
              <a:spcBef>
                <a:spcPts val="0"/>
              </a:spcBef>
              <a:buFont typeface="Arial" panose="020B0604020202020204" pitchFamily="34" charset="0"/>
              <a:buChar char="•"/>
              <a:defRPr/>
            </a:pPr>
            <a:r>
              <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עיצוב פלג גוף הכלב</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יש לוודא שהגו (טורסו) חזק, קל משקל ומרווח כדי להכיל רכיבים כמו מנועים, סוללות ולוחות בקרה</a:t>
            </a:r>
          </a:p>
          <a:p>
            <a:pPr marL="171450" indent="-171450" algn="r">
              <a:spcBef>
                <a:spcPts val="0"/>
              </a:spcBef>
              <a:buFont typeface="Arial" panose="020B0604020202020204" pitchFamily="34" charset="0"/>
              <a:buChar char="•"/>
              <a:defRPr/>
            </a:pPr>
            <a:r>
              <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יציבות מבנית: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יש לשים דגש על יציבות במבנה המכאני בכדי להבטיח תנועה יעילה ומאוזנת</a:t>
            </a:r>
          </a:p>
          <a:p>
            <a:pPr marL="171450" indent="-171450" algn="r">
              <a:spcBef>
                <a:spcPts val="0"/>
              </a:spcBef>
              <a:buFont typeface="Arial" panose="020B0604020202020204" pitchFamily="34" charset="0"/>
              <a:buChar char="•"/>
              <a:defRPr/>
            </a:pPr>
            <a:r>
              <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תצורות רגליים: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יש לבחור תצורות רגליים כמו ברך-מרפק פנימי, ברך-מרפק חיצוני, ברך מלאה או מרפק מלא בהתאם לדרישות היציבות והשליטה, כדי לתפוס שטח גדול יותר התורם ליציבות בחרנו בתצורת ברך-מרפק חיצוני לגוף</a:t>
            </a:r>
          </a:p>
          <a:p>
            <a:pPr marL="171450" indent="-171450" algn="r">
              <a:spcBef>
                <a:spcPts val="0"/>
              </a:spcBef>
              <a:buFont typeface="Arial" panose="020B0604020202020204" pitchFamily="34" charset="0"/>
              <a:buChar char="•"/>
              <a:defRPr/>
            </a:pPr>
            <a:r>
              <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שיטת הנעה: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יש לבחור בין הנעה הידראולית, חשמלית או פנאומטית על בסיס קיבולת עומס, דיוק ודרישות בקרה. בחרנו במנועי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סרוו</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מפני שהם מתאימים לדרישות ובעיקר כי רצינו להתנסות בעבודה עמם</a:t>
            </a:r>
          </a:p>
          <a:p>
            <a:pPr marL="171450" indent="-171450" algn="r">
              <a:spcBef>
                <a:spcPts val="0"/>
              </a:spcBef>
              <a:buFont typeface="Arial" panose="020B0604020202020204" pitchFamily="34" charset="0"/>
              <a:buChar char="•"/>
              <a:defRPr/>
            </a:pPr>
            <a:r>
              <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דפוסי הליכה: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נדרשנו להבין איך דפוסי ההליכה הנפוצים כמו הליכה, טרוט, מקצב, קיפוץ ודהירה משפיעים על תכנון רובוטים הולכי ארבע</a:t>
            </a:r>
          </a:p>
          <a:p>
            <a:pPr marL="171450" indent="-171450" algn="r">
              <a:spcBef>
                <a:spcPts val="0"/>
              </a:spcBef>
              <a:buFont typeface="Arial" panose="020B0604020202020204" pitchFamily="34" charset="0"/>
              <a:buChar char="•"/>
              <a:defRPr/>
            </a:pPr>
            <a:r>
              <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בחירת חומרים וטכנולוגית ייצור:</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הוחלט לייצר את כלל החלקים באמצעות הדפסת</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PLA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זאת עקב זמינות גבוהה, לצד מאפייני חומר המספקים קלות משקל עם חוזק מבני המספיק לצרכינו</a:t>
            </a: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p:txBody>
      </p:sp>
      <p:sp>
        <p:nvSpPr>
          <p:cNvPr id="38" name="Rectangle 2">
            <a:extLst>
              <a:ext uri="{FF2B5EF4-FFF2-40B4-BE49-F238E27FC236}">
                <a16:creationId xmlns:a16="http://schemas.microsoft.com/office/drawing/2014/main" id="{1BF08A96-BB23-9336-C241-B9FA8E35B812}"/>
              </a:ext>
            </a:extLst>
          </p:cNvPr>
          <p:cNvSpPr txBox="1">
            <a:spLocks noChangeArrowheads="1"/>
          </p:cNvSpPr>
          <p:nvPr/>
        </p:nvSpPr>
        <p:spPr bwMode="auto">
          <a:xfrm>
            <a:off x="4697335" y="4249403"/>
            <a:ext cx="3633649" cy="14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ctr" defTabSz="457200" rtl="1" eaLnBrk="1" latinLnBrk="0" hangingPunct="1">
              <a:spcBef>
                <a:spcPct val="0"/>
              </a:spcBef>
              <a:buNone/>
              <a:defRPr sz="4800" kern="1200" cap="all">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spcBef>
                <a:spcPts val="0"/>
              </a:spcBef>
              <a:defRPr/>
            </a:pPr>
            <a:r>
              <a:rPr lang="he-IL" sz="1800" dirty="0"/>
              <a:t>תכן הרובוט</a:t>
            </a:r>
          </a:p>
          <a:p>
            <a:pPr algn="r">
              <a:spcBef>
                <a:spcPts val="0"/>
              </a:spcBef>
              <a:defRPr/>
            </a:pPr>
            <a:endPar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endParaRPr lang="he-IL" dirty="0"/>
          </a:p>
        </p:txBody>
      </p:sp>
      <p:sp>
        <p:nvSpPr>
          <p:cNvPr id="7" name="מציין מיקום תוכן 2">
            <a:extLst>
              <a:ext uri="{FF2B5EF4-FFF2-40B4-BE49-F238E27FC236}">
                <a16:creationId xmlns:a16="http://schemas.microsoft.com/office/drawing/2014/main" id="{A448C7D7-9B5F-66EE-3E47-9CB6AD7D82F3}"/>
              </a:ext>
            </a:extLst>
          </p:cNvPr>
          <p:cNvSpPr txBox="1">
            <a:spLocks/>
          </p:cNvSpPr>
          <p:nvPr/>
        </p:nvSpPr>
        <p:spPr>
          <a:xfrm>
            <a:off x="1387385" y="8701818"/>
            <a:ext cx="9905998" cy="1375878"/>
          </a:xfrm>
          <a:prstGeom prst="rect">
            <a:avLst/>
          </a:prstGeom>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accent1"/>
              </a:buClr>
              <a:buSzPct val="100000"/>
              <a:buFont typeface="Arial"/>
              <a:buNone/>
              <a:defRPr sz="2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1" eaLnBrk="1" latinLnBrk="0" hangingPunct="1">
              <a:spcBef>
                <a:spcPct val="20000"/>
              </a:spcBef>
              <a:spcAft>
                <a:spcPts val="600"/>
              </a:spcAft>
              <a:buClr>
                <a:schemeClr val="accent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1" eaLnBrk="1" latinLnBrk="0" hangingPunct="1">
              <a:spcBef>
                <a:spcPct val="20000"/>
              </a:spcBef>
              <a:spcAft>
                <a:spcPts val="600"/>
              </a:spcAft>
              <a:buClr>
                <a:schemeClr val="accent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1"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1"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1"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1"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1"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1"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he-IL" sz="2400" dirty="0">
              <a:latin typeface="Calibri" panose="020F0502020204030204" pitchFamily="34" charset="0"/>
              <a:cs typeface="Calibri" panose="020F0502020204030204" pitchFamily="34" charset="0"/>
            </a:endParaRPr>
          </a:p>
        </p:txBody>
      </p:sp>
      <p:sp>
        <p:nvSpPr>
          <p:cNvPr id="9" name="מציין מיקום תוכן 2">
            <a:extLst>
              <a:ext uri="{FF2B5EF4-FFF2-40B4-BE49-F238E27FC236}">
                <a16:creationId xmlns:a16="http://schemas.microsoft.com/office/drawing/2014/main" id="{4A5D828B-AD91-4439-C432-6336BA51E544}"/>
              </a:ext>
            </a:extLst>
          </p:cNvPr>
          <p:cNvSpPr txBox="1">
            <a:spLocks/>
          </p:cNvSpPr>
          <p:nvPr/>
        </p:nvSpPr>
        <p:spPr>
          <a:xfrm>
            <a:off x="4572426" y="9905853"/>
            <a:ext cx="7037514" cy="2406780"/>
          </a:xfrm>
          <a:prstGeom prst="rect">
            <a:avLst/>
          </a:prstGeom>
        </p:spPr>
        <p:txBody>
          <a:bodyPr vert="horz" lIns="91440" tIns="45720" rIns="91440" bIns="45720" rtlCol="0" anchor="ctr">
            <a:normAutofit/>
          </a:bodyPr>
          <a:lstStyle>
            <a:lvl1pPr marL="285750" indent="-285750" algn="r" defTabSz="457200" rtl="1"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he-IL" kern="0" dirty="0">
              <a:effectLst/>
              <a:latin typeface="Calibri" panose="020F0502020204030204" pitchFamily="34" charset="0"/>
              <a:cs typeface="Calibri" panose="020F0502020204030204" pitchFamily="34" charset="0"/>
            </a:endParaRPr>
          </a:p>
        </p:txBody>
      </p:sp>
      <p:sp>
        <p:nvSpPr>
          <p:cNvPr id="15" name="Rectangle 2">
            <a:extLst>
              <a:ext uri="{FF2B5EF4-FFF2-40B4-BE49-F238E27FC236}">
                <a16:creationId xmlns:a16="http://schemas.microsoft.com/office/drawing/2014/main" id="{3443E9C3-FE4C-540C-F44C-32A89E9092D5}"/>
              </a:ext>
            </a:extLst>
          </p:cNvPr>
          <p:cNvSpPr txBox="1">
            <a:spLocks noChangeArrowheads="1"/>
          </p:cNvSpPr>
          <p:nvPr/>
        </p:nvSpPr>
        <p:spPr bwMode="auto">
          <a:xfrm>
            <a:off x="9158477" y="7325114"/>
            <a:ext cx="3018149" cy="2200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ctr" defTabSz="457200" rtl="1" eaLnBrk="1" latinLnBrk="0" hangingPunct="1">
              <a:spcBef>
                <a:spcPct val="0"/>
              </a:spcBef>
              <a:buNone/>
              <a:defRPr sz="4800" kern="1200" cap="all">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spcBef>
                <a:spcPts val="0"/>
              </a:spcBef>
              <a:defRPr/>
            </a:pPr>
            <a:r>
              <a:rPr lang="he-IL" sz="1800" dirty="0" err="1"/>
              <a:t>קינמטיקה</a:t>
            </a:r>
            <a:r>
              <a:rPr lang="he-IL" sz="1800" dirty="0"/>
              <a:t> הפוכה</a:t>
            </a:r>
            <a:br>
              <a:rPr lang="en-US" dirty="0"/>
            </a:b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בשביל לקבוע את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זויות</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המנועים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בקונפיגורציות</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הרצויות של הרגל, השתמשנו בחישובי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קינמטיקה</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הפוכה המחושבת בעזרת קשרים גיאומטריים המתקבלים מגיאומטריית הרגל</a:t>
            </a:r>
          </a:p>
          <a:p>
            <a:pPr algn="r">
              <a:spcBef>
                <a:spcPts val="0"/>
              </a:spcBef>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לדוגמה, עבור (</a:t>
            </a:r>
            <a:r>
              <a:rPr lang="en-US"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x,y</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רצויים נקבל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זויות</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דרושות במנועים</a:t>
            </a:r>
          </a:p>
          <a:p>
            <a:pPr algn="r">
              <a:spcBef>
                <a:spcPts val="0"/>
              </a:spcBef>
              <a:defRPr/>
            </a:pPr>
            <a:endPar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endPar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endParaRPr lang="he-IL" dirty="0"/>
          </a:p>
        </p:txBody>
      </p:sp>
      <p:sp>
        <p:nvSpPr>
          <p:cNvPr id="16" name="Rectangle 2">
            <a:extLst>
              <a:ext uri="{FF2B5EF4-FFF2-40B4-BE49-F238E27FC236}">
                <a16:creationId xmlns:a16="http://schemas.microsoft.com/office/drawing/2014/main" id="{0156DE65-4374-F2CF-7459-84975FA432B0}"/>
              </a:ext>
            </a:extLst>
          </p:cNvPr>
          <p:cNvSpPr txBox="1">
            <a:spLocks noChangeArrowheads="1"/>
          </p:cNvSpPr>
          <p:nvPr/>
        </p:nvSpPr>
        <p:spPr bwMode="auto">
          <a:xfrm>
            <a:off x="7078227" y="8522858"/>
            <a:ext cx="509839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ctr" defTabSz="457200" rtl="1" eaLnBrk="1" latinLnBrk="0" hangingPunct="1">
              <a:spcBef>
                <a:spcPct val="0"/>
              </a:spcBef>
              <a:buNone/>
              <a:defRPr sz="4800" kern="1200" cap="all">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spcBef>
                <a:spcPts val="0"/>
              </a:spcBef>
              <a:defRPr/>
            </a:pPr>
            <a:r>
              <a:rPr lang="he-IL" sz="1800" dirty="0"/>
              <a:t>תכנון מסלול</a:t>
            </a:r>
          </a:p>
          <a:p>
            <a:pPr algn="r">
              <a:spcBef>
                <a:spcPts val="0"/>
              </a:spcBef>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בחרנו מסלול הליכה בו שתי רגליים נגדיות מבצעות תנועה מעגלית עם הרמת רגל קדימה ותנועה קווית אחורה שדוחפת את הקרקע. אם נתרכז במחזור תנועה של רגל בודדת:</a:t>
            </a:r>
          </a:p>
          <a:p>
            <a:pPr algn="r">
              <a:spcBef>
                <a:spcPts val="0"/>
              </a:spcBef>
              <a:defRPr/>
            </a:pPr>
            <a:endPar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r>
              <a:rPr lang="he-IL" sz="1100" cap="none" dirty="0">
                <a:ln>
                  <a:noFill/>
                </a:ln>
                <a:solidFill>
                  <a:prstClr val="white"/>
                </a:solidFill>
                <a:effectLst/>
                <a:latin typeface="Calibri" panose="020F0502020204030204" pitchFamily="34" charset="0"/>
                <a:ea typeface="+mn-ea"/>
                <a:cs typeface="Calibri" panose="020F0502020204030204" pitchFamily="34" charset="0"/>
              </a:rPr>
              <a:t>ביצענו תכנון דומה המחולק למקטע מעגלי ולמקטע קווי</a:t>
            </a: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spcBef>
                <a:spcPts val="0"/>
              </a:spcBef>
              <a:defRPr/>
            </a:pPr>
            <a:r>
              <a:rPr lang="he-IL" sz="1100" cap="none" dirty="0">
                <a:ln>
                  <a:noFill/>
                </a:ln>
                <a:solidFill>
                  <a:prstClr val="white"/>
                </a:solidFill>
                <a:effectLst/>
                <a:latin typeface="Calibri" panose="020F0502020204030204" pitchFamily="34" charset="0"/>
                <a:ea typeface="+mn-ea"/>
                <a:cs typeface="Calibri" panose="020F0502020204030204" pitchFamily="34" charset="0"/>
              </a:rPr>
              <a:t>חילקנו את המסלול למקטעים בדידים (ניתן לשלוט על כמות הקפיצות)</a:t>
            </a: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spcBef>
                <a:spcPts val="0"/>
              </a:spcBef>
              <a:defRPr/>
            </a:pPr>
            <a:r>
              <a:rPr lang="he-IL" sz="1100" cap="none" dirty="0">
                <a:ln>
                  <a:noFill/>
                </a:ln>
                <a:solidFill>
                  <a:prstClr val="white"/>
                </a:solidFill>
                <a:effectLst/>
                <a:latin typeface="Calibri" panose="020F0502020204030204" pitchFamily="34" charset="0"/>
                <a:ea typeface="+mn-ea"/>
                <a:cs typeface="Calibri" panose="020F0502020204030204" pitchFamily="34" charset="0"/>
              </a:rPr>
              <a:t>וביצענו סימולציית </a:t>
            </a:r>
            <a:r>
              <a:rPr lang="he-IL" sz="1100" cap="none" dirty="0" err="1">
                <a:ln>
                  <a:noFill/>
                </a:ln>
                <a:solidFill>
                  <a:prstClr val="white"/>
                </a:solidFill>
                <a:effectLst/>
                <a:latin typeface="Calibri" panose="020F0502020204030204" pitchFamily="34" charset="0"/>
                <a:ea typeface="+mn-ea"/>
                <a:cs typeface="Calibri" panose="020F0502020204030204" pitchFamily="34" charset="0"/>
              </a:rPr>
              <a:t>קינמטיקה</a:t>
            </a:r>
            <a:r>
              <a:rPr lang="he-IL" sz="1100" cap="none" dirty="0">
                <a:ln>
                  <a:noFill/>
                </a:ln>
                <a:solidFill>
                  <a:prstClr val="white"/>
                </a:solidFill>
                <a:effectLst/>
                <a:latin typeface="Calibri" panose="020F0502020204030204" pitchFamily="34" charset="0"/>
                <a:ea typeface="+mn-ea"/>
                <a:cs typeface="Calibri" panose="020F0502020204030204" pitchFamily="34" charset="0"/>
              </a:rPr>
              <a:t> הפוכה עבור כל אחת מהנקודות במסלול</a:t>
            </a: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spcBef>
                <a:spcPts val="0"/>
              </a:spcBef>
              <a:defRPr/>
            </a:pPr>
            <a:r>
              <a:rPr lang="he-IL" sz="1100" dirty="0"/>
              <a:t>ייצרנו אנימציה של תנועת רגל במהלך מחזור של צעד:</a:t>
            </a: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p:txBody>
      </p:sp>
      <p:cxnSp>
        <p:nvCxnSpPr>
          <p:cNvPr id="17" name="מחבר ישר 16">
            <a:extLst>
              <a:ext uri="{FF2B5EF4-FFF2-40B4-BE49-F238E27FC236}">
                <a16:creationId xmlns:a16="http://schemas.microsoft.com/office/drawing/2014/main" id="{E3529693-435B-C2A3-97DB-9D16FD675F2E}"/>
              </a:ext>
            </a:extLst>
          </p:cNvPr>
          <p:cNvCxnSpPr>
            <a:cxnSpLocks/>
          </p:cNvCxnSpPr>
          <p:nvPr/>
        </p:nvCxnSpPr>
        <p:spPr>
          <a:xfrm flipH="1">
            <a:off x="3151469" y="7205511"/>
            <a:ext cx="109113" cy="719470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8" name="מחבר ישר 17">
            <a:extLst>
              <a:ext uri="{FF2B5EF4-FFF2-40B4-BE49-F238E27FC236}">
                <a16:creationId xmlns:a16="http://schemas.microsoft.com/office/drawing/2014/main" id="{ACFEA59D-D28C-A261-FD35-35442101FD5B}"/>
              </a:ext>
            </a:extLst>
          </p:cNvPr>
          <p:cNvCxnSpPr>
            <a:cxnSpLocks/>
          </p:cNvCxnSpPr>
          <p:nvPr/>
        </p:nvCxnSpPr>
        <p:spPr>
          <a:xfrm>
            <a:off x="7097788" y="8522859"/>
            <a:ext cx="517987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מחבר ישר 19">
            <a:extLst>
              <a:ext uri="{FF2B5EF4-FFF2-40B4-BE49-F238E27FC236}">
                <a16:creationId xmlns:a16="http://schemas.microsoft.com/office/drawing/2014/main" id="{62E15CE2-2269-EE20-FD28-477D0977E11E}"/>
              </a:ext>
            </a:extLst>
          </p:cNvPr>
          <p:cNvCxnSpPr>
            <a:cxnSpLocks/>
          </p:cNvCxnSpPr>
          <p:nvPr/>
        </p:nvCxnSpPr>
        <p:spPr>
          <a:xfrm>
            <a:off x="0" y="7200106"/>
            <a:ext cx="12368644" cy="0"/>
          </a:xfrm>
          <a:prstGeom prst="line">
            <a:avLst/>
          </a:prstGeom>
        </p:spPr>
        <p:style>
          <a:lnRef idx="1">
            <a:schemeClr val="accent2"/>
          </a:lnRef>
          <a:fillRef idx="0">
            <a:schemeClr val="accent2"/>
          </a:fillRef>
          <a:effectRef idx="0">
            <a:schemeClr val="accent2"/>
          </a:effectRef>
          <a:fontRef idx="minor">
            <a:schemeClr val="tx1"/>
          </a:fontRef>
        </p:style>
      </p:cxnSp>
      <p:pic>
        <p:nvPicPr>
          <p:cNvPr id="23" name="תמונה 22">
            <a:extLst>
              <a:ext uri="{FF2B5EF4-FFF2-40B4-BE49-F238E27FC236}">
                <a16:creationId xmlns:a16="http://schemas.microsoft.com/office/drawing/2014/main" id="{294C17E4-02A1-C9E8-FA3C-49D15F9AA1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17878" y="7428885"/>
            <a:ext cx="1889843" cy="1011312"/>
          </a:xfrm>
          <a:prstGeom prst="rect">
            <a:avLst/>
          </a:prstGeom>
        </p:spPr>
      </p:pic>
      <p:pic>
        <p:nvPicPr>
          <p:cNvPr id="25" name="תמונה 24" descr="תמונה שמכילה טקסט, קו, תרשים, עלילה&#10;&#10;התיאור נוצר באופן אוטומטי">
            <a:extLst>
              <a:ext uri="{FF2B5EF4-FFF2-40B4-BE49-F238E27FC236}">
                <a16:creationId xmlns:a16="http://schemas.microsoft.com/office/drawing/2014/main" id="{D5126BE0-F2AD-1964-B63C-4A8E8B80E4E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45399" y="9195910"/>
            <a:ext cx="1390435" cy="847337"/>
          </a:xfrm>
          <a:prstGeom prst="rect">
            <a:avLst/>
          </a:prstGeom>
        </p:spPr>
      </p:pic>
      <p:pic>
        <p:nvPicPr>
          <p:cNvPr id="27" name="תמונה 26" descr="תמונה שמכילה טקסט, קו, תרשים, עלילה&#10;&#10;התיאור נוצר באופן אוטומטי">
            <a:extLst>
              <a:ext uri="{FF2B5EF4-FFF2-40B4-BE49-F238E27FC236}">
                <a16:creationId xmlns:a16="http://schemas.microsoft.com/office/drawing/2014/main" id="{08EE797B-053B-2DEA-FF1B-0EB93CA8F265}"/>
              </a:ext>
            </a:extLst>
          </p:cNvPr>
          <p:cNvPicPr>
            <a:picLocks noChangeAspect="1"/>
          </p:cNvPicPr>
          <p:nvPr/>
        </p:nvPicPr>
        <p:blipFill>
          <a:blip r:embed="rId13"/>
          <a:stretch>
            <a:fillRect/>
          </a:stretch>
        </p:blipFill>
        <p:spPr>
          <a:xfrm>
            <a:off x="7145398" y="10046099"/>
            <a:ext cx="1390437" cy="857230"/>
          </a:xfrm>
          <a:prstGeom prst="rect">
            <a:avLst/>
          </a:prstGeom>
        </p:spPr>
      </p:pic>
      <p:pic>
        <p:nvPicPr>
          <p:cNvPr id="29" name="תמונה 28" descr="תמונה שמכילה טקסט, צילום מסך, תרשים, קו&#10;&#10;התיאור נוצר באופן אוטומטי">
            <a:extLst>
              <a:ext uri="{FF2B5EF4-FFF2-40B4-BE49-F238E27FC236}">
                <a16:creationId xmlns:a16="http://schemas.microsoft.com/office/drawing/2014/main" id="{AFE5EF6C-E051-58B9-16D7-529B7999063C}"/>
              </a:ext>
            </a:extLst>
          </p:cNvPr>
          <p:cNvPicPr>
            <a:picLocks noChangeAspect="1"/>
          </p:cNvPicPr>
          <p:nvPr/>
        </p:nvPicPr>
        <p:blipFill rotWithShape="1">
          <a:blip r:embed="rId14"/>
          <a:srcRect l="93" t="4376" r="28360" b="48966"/>
          <a:stretch/>
        </p:blipFill>
        <p:spPr bwMode="auto">
          <a:xfrm>
            <a:off x="7145399" y="10895304"/>
            <a:ext cx="1390437" cy="842285"/>
          </a:xfrm>
          <a:prstGeom prst="rect">
            <a:avLst/>
          </a:prstGeom>
          <a:ln>
            <a:noFill/>
          </a:ln>
          <a:extLst>
            <a:ext uri="{53640926-AAD7-44D8-BBD7-CCE9431645EC}">
              <a14:shadowObscured xmlns:a14="http://schemas.microsoft.com/office/drawing/2010/main"/>
            </a:ext>
          </a:extLst>
        </p:spPr>
      </p:pic>
      <p:pic>
        <p:nvPicPr>
          <p:cNvPr id="31" name="תמונה 30" descr="תמונה שמכילה טקסט, תרשים, קו, עלילה&#10;&#10;התיאור נוצר באופן אוטומטי">
            <a:extLst>
              <a:ext uri="{FF2B5EF4-FFF2-40B4-BE49-F238E27FC236}">
                <a16:creationId xmlns:a16="http://schemas.microsoft.com/office/drawing/2014/main" id="{450B1E42-F457-67AB-E90F-92C2AD826AFC}"/>
              </a:ext>
            </a:extLst>
          </p:cNvPr>
          <p:cNvPicPr>
            <a:picLocks noChangeAspect="1"/>
          </p:cNvPicPr>
          <p:nvPr/>
        </p:nvPicPr>
        <p:blipFill rotWithShape="1">
          <a:blip r:embed="rId15">
            <a:extLst>
              <a:ext uri="{28A0092B-C50C-407E-A947-70E740481C1C}">
                <a14:useLocalDpi xmlns:a14="http://schemas.microsoft.com/office/drawing/2010/main" val="0"/>
              </a:ext>
            </a:extLst>
          </a:blip>
          <a:srcRect t="12729" b="18174"/>
          <a:stretch/>
        </p:blipFill>
        <p:spPr bwMode="auto">
          <a:xfrm>
            <a:off x="8262800" y="11878783"/>
            <a:ext cx="3384060" cy="2338475"/>
          </a:xfrm>
          <a:prstGeom prst="rect">
            <a:avLst/>
          </a:prstGeom>
          <a:noFill/>
          <a:ln>
            <a:noFill/>
          </a:ln>
          <a:extLst>
            <a:ext uri="{53640926-AAD7-44D8-BBD7-CCE9431645EC}">
              <a14:shadowObscured xmlns:a14="http://schemas.microsoft.com/office/drawing/2010/main"/>
            </a:ext>
          </a:extLst>
        </p:spPr>
      </p:pic>
      <p:sp>
        <p:nvSpPr>
          <p:cNvPr id="32" name="Rectangle 2">
            <a:extLst>
              <a:ext uri="{FF2B5EF4-FFF2-40B4-BE49-F238E27FC236}">
                <a16:creationId xmlns:a16="http://schemas.microsoft.com/office/drawing/2014/main" id="{C3158EF4-4C97-664C-EF1A-D8B631E35668}"/>
              </a:ext>
            </a:extLst>
          </p:cNvPr>
          <p:cNvSpPr txBox="1">
            <a:spLocks noChangeArrowheads="1"/>
          </p:cNvSpPr>
          <p:nvPr/>
        </p:nvSpPr>
        <p:spPr bwMode="auto">
          <a:xfrm>
            <a:off x="3194070" y="10430796"/>
            <a:ext cx="380028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ctr" defTabSz="457200" rtl="1" eaLnBrk="1" latinLnBrk="0" hangingPunct="1">
              <a:spcBef>
                <a:spcPct val="0"/>
              </a:spcBef>
              <a:buNone/>
              <a:defRPr sz="4800" kern="1200" cap="all">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spcBef>
                <a:spcPts val="0"/>
              </a:spcBef>
              <a:defRPr/>
            </a:pPr>
            <a:r>
              <a:rPr lang="he-IL" sz="1800" dirty="0"/>
              <a:t>תוצאות</a:t>
            </a:r>
          </a:p>
          <a:p>
            <a:pPr algn="r">
              <a:spcBef>
                <a:spcPts val="0"/>
              </a:spcBef>
              <a:defRPr/>
            </a:pPr>
            <a:r>
              <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הישגים מרכזיים</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בניית מערכת רובוטית מתפקדת המבוססת על תכנון מכאני מתקדם,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קינמטיקה</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ותכנון מסלול מדויק</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הצלחת המערכת לבצע תנועות רציפות ויציבות בהתאם לדרישות הפרויקט</a:t>
            </a:r>
          </a:p>
          <a:p>
            <a:pPr algn="r">
              <a:spcBef>
                <a:spcPts val="0"/>
              </a:spcBef>
              <a:defRPr/>
            </a:pPr>
            <a:r>
              <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הדגמת תנועות</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הרובוט מסוגל לבצע תנועות בסיסיות כגון הליכה, ישיבה, וקימה בצורה מדויקת ויציבה</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סרטון קצר של הדגמת התנועה בפועל </a:t>
            </a:r>
          </a:p>
          <a:p>
            <a:pPr algn="r">
              <a:spcBef>
                <a:spcPts val="0"/>
              </a:spcBef>
              <a:defRPr/>
            </a:pPr>
            <a:r>
              <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עמידה בדרישות</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כל הדרישות המרכזיות שהוגדרו בתחילת הפרויקט הושגו בהצלחה:</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תכנון מסלול הליכה</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שליטה במערכת הינע מבוססת מנועי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סרוו</a:t>
            </a:r>
            <a:endPar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שינוי פוזיציות</a:t>
            </a:r>
          </a:p>
          <a:p>
            <a:pPr algn="r"/>
            <a:endParaRPr lang="he-IL" dirty="0"/>
          </a:p>
        </p:txBody>
      </p:sp>
      <p:pic>
        <p:nvPicPr>
          <p:cNvPr id="35" name="WhatsApp Video 2024-10-04 at 16.15.08">
            <a:hlinkClick r:id="" action="ppaction://media"/>
            <a:extLst>
              <a:ext uri="{FF2B5EF4-FFF2-40B4-BE49-F238E27FC236}">
                <a16:creationId xmlns:a16="http://schemas.microsoft.com/office/drawing/2014/main" id="{919B4D92-382D-5AD5-1E26-92693D320F83}"/>
              </a:ext>
            </a:extLst>
          </p:cNvPr>
          <p:cNvPicPr>
            <a:picLocks noChangeAspect="1"/>
          </p:cNvPicPr>
          <p:nvPr>
            <a:videoFile r:link="rId1"/>
            <p:extLst>
              <p:ext uri="{DAA4B4D4-6D71-4841-9C94-3DE7FCFB9230}">
                <p14:media xmlns:p14="http://schemas.microsoft.com/office/powerpoint/2010/main" r:embed="rId2">
                  <p14:trim st="5328" end="3391.5666"/>
                </p14:media>
              </p:ext>
            </p:extLst>
          </p:nvPr>
        </p:nvPicPr>
        <p:blipFill>
          <a:blip r:embed="rId16"/>
          <a:stretch>
            <a:fillRect/>
          </a:stretch>
        </p:blipFill>
        <p:spPr>
          <a:xfrm>
            <a:off x="63380" y="11822286"/>
            <a:ext cx="3046154" cy="1717053"/>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pic>
        <p:nvPicPr>
          <p:cNvPr id="36" name="WhatsApp Video 2024-10-04 at 16.27.07">
            <a:hlinkClick r:id="" action="ppaction://media"/>
            <a:extLst>
              <a:ext uri="{FF2B5EF4-FFF2-40B4-BE49-F238E27FC236}">
                <a16:creationId xmlns:a16="http://schemas.microsoft.com/office/drawing/2014/main" id="{EF4DAC7B-CA4A-98B3-1ADB-F13139AF0829}"/>
              </a:ext>
            </a:extLst>
          </p:cNvPr>
          <p:cNvPicPr>
            <a:picLocks noChangeAspect="1"/>
          </p:cNvPicPr>
          <p:nvPr>
            <a:videoFile r:link="rId4"/>
            <p:extLst>
              <p:ext uri="{DAA4B4D4-6D71-4841-9C94-3DE7FCFB9230}">
                <p14:media xmlns:p14="http://schemas.microsoft.com/office/powerpoint/2010/main" r:embed="rId3"/>
              </p:ext>
            </p:extLst>
          </p:nvPr>
        </p:nvPicPr>
        <p:blipFill>
          <a:blip r:embed="rId17"/>
          <a:stretch>
            <a:fillRect/>
          </a:stretch>
        </p:blipFill>
        <p:spPr>
          <a:xfrm>
            <a:off x="117058" y="9910478"/>
            <a:ext cx="2909012" cy="1646610"/>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pic>
        <p:nvPicPr>
          <p:cNvPr id="39" name="תמונה 38">
            <a:extLst>
              <a:ext uri="{FF2B5EF4-FFF2-40B4-BE49-F238E27FC236}">
                <a16:creationId xmlns:a16="http://schemas.microsoft.com/office/drawing/2014/main" id="{0F7D5675-17C5-BE0A-0D59-30D42D21231F}"/>
              </a:ext>
            </a:extLst>
          </p:cNvPr>
          <p:cNvPicPr>
            <a:picLocks noChangeAspect="1"/>
          </p:cNvPicPr>
          <p:nvPr/>
        </p:nvPicPr>
        <p:blipFill>
          <a:blip r:embed="rId18"/>
          <a:stretch>
            <a:fillRect/>
          </a:stretch>
        </p:blipFill>
        <p:spPr>
          <a:xfrm>
            <a:off x="117058" y="7796301"/>
            <a:ext cx="2909012" cy="1928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תמונה 4">
            <a:extLst>
              <a:ext uri="{FF2B5EF4-FFF2-40B4-BE49-F238E27FC236}">
                <a16:creationId xmlns:a16="http://schemas.microsoft.com/office/drawing/2014/main" id="{6925D878-E57F-D715-7A5D-C2F5811A68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911130" y="4669204"/>
            <a:ext cx="3351670" cy="1594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 name="Rectangle 2">
            <a:extLst>
              <a:ext uri="{FF2B5EF4-FFF2-40B4-BE49-F238E27FC236}">
                <a16:creationId xmlns:a16="http://schemas.microsoft.com/office/drawing/2014/main" id="{57E75CCA-18FD-5164-880F-ED86038FA599}"/>
              </a:ext>
            </a:extLst>
          </p:cNvPr>
          <p:cNvSpPr txBox="1">
            <a:spLocks noChangeArrowheads="1"/>
          </p:cNvSpPr>
          <p:nvPr/>
        </p:nvSpPr>
        <p:spPr bwMode="auto">
          <a:xfrm>
            <a:off x="2095687" y="732259"/>
            <a:ext cx="2712846" cy="4816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ctr" defTabSz="457200" rtl="1" eaLnBrk="1" latinLnBrk="0" hangingPunct="1">
              <a:spcBef>
                <a:spcPct val="0"/>
              </a:spcBef>
              <a:buNone/>
              <a:defRPr sz="4800" kern="1200" cap="all">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spcBef>
                <a:spcPts val="0"/>
              </a:spcBef>
              <a:defRPr/>
            </a:pPr>
            <a:r>
              <a:rPr lang="he-IL" sz="1800" dirty="0"/>
              <a:t>אנליזות חוזק</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בחרנו לבצע סימולציה על חלק הרגל התחתון מפני שהוא התמיר ביותר ולכן החלש ביותר</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בחרנו לעשות זאת במצב 'ארצה', בו הרגל כמעט מקבילה לקרקע ולכן פועל עליה המומנט הגדול ביותר</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הזנו את תכונות החומר של </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PLA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כפי שמצאנו באינטרנט לאחר הצלבה של כמה מקורות</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לצורך קביעת תנאי השפה הגדרנו מישור המדמה את הרצפה וחתכנו פיסה זעירה בנקודה בה הרגל משיקה לרצפה, כך שנוכל להחיל עליה את תנאי השפה. כדי להחמיר בחרנו ת"ש של ריתום. עקב כך נוצרו נקודות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סיגולריות</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מהן נוכל להתעלם</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הכוח פועל בכיוון מישור הרצפה, גודלו 5[</a:t>
            </a:r>
            <a:r>
              <a:rPr lang="en-US"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kgf</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כדי להחמיר</a:t>
            </a:r>
            <a:b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b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(מסת הרובוט 2.4 ק"ג)</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גודל הרישות 0.5−1[𝑚𝑚]</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דגמנו את נקודת ריכוז המאמצים בה התקבל המאמץ המירבי</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מתקבל מקדם ביטחון של- 〖1.03⋅10〗^8/(1.865⋅10^7 )=5.52</a:t>
            </a:r>
          </a:p>
          <a:p>
            <a:pPr marL="171450" indent="-171450" algn="r">
              <a:spcBef>
                <a:spcPts val="0"/>
              </a:spcBef>
              <a:buFont typeface="Arial" panose="020B0604020202020204" pitchFamily="34" charset="0"/>
              <a:buChar char="•"/>
              <a:defRPr/>
            </a:pPr>
            <a:endPar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marL="171450" indent="-171450" algn="r">
              <a:spcBef>
                <a:spcPts val="0"/>
              </a:spcBef>
              <a:buFont typeface="Arial" panose="020B0604020202020204" pitchFamily="34" charset="0"/>
              <a:buChar char="•"/>
              <a:defRPr/>
            </a:pPr>
            <a:endPar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endParaRPr lang="he-IL" sz="1100" cap="none" dirty="0">
              <a:ln>
                <a:noFill/>
              </a:ln>
              <a:solidFill>
                <a:prstClr val="white"/>
              </a:solidFill>
              <a:effectLst/>
              <a:latin typeface="Calibri" panose="020F0502020204030204" pitchFamily="34" charset="0"/>
              <a:ea typeface="+mn-ea"/>
              <a:cs typeface="Calibri" panose="020F0502020204030204" pitchFamily="34" charset="0"/>
            </a:endParaRPr>
          </a:p>
          <a:p>
            <a:pPr algn="r"/>
            <a:endParaRPr lang="he-IL" dirty="0"/>
          </a:p>
        </p:txBody>
      </p:sp>
      <p:pic>
        <p:nvPicPr>
          <p:cNvPr id="58" name="תמונה 57">
            <a:extLst>
              <a:ext uri="{FF2B5EF4-FFF2-40B4-BE49-F238E27FC236}">
                <a16:creationId xmlns:a16="http://schemas.microsoft.com/office/drawing/2014/main" id="{357833D0-375D-C47D-83F6-523E5D41F88E}"/>
              </a:ext>
            </a:extLst>
          </p:cNvPr>
          <p:cNvPicPr>
            <a:picLocks noChangeAspect="1"/>
          </p:cNvPicPr>
          <p:nvPr/>
        </p:nvPicPr>
        <p:blipFill>
          <a:blip r:embed="rId20"/>
          <a:stretch>
            <a:fillRect/>
          </a:stretch>
        </p:blipFill>
        <p:spPr>
          <a:xfrm>
            <a:off x="1271582" y="2488855"/>
            <a:ext cx="482660" cy="480533"/>
          </a:xfrm>
          <a:prstGeom prst="rect">
            <a:avLst/>
          </a:prstGeom>
          <a:ln w="12700">
            <a:solidFill>
              <a:srgbClr val="00B0F0"/>
            </a:solidFill>
          </a:ln>
        </p:spPr>
      </p:pic>
      <p:pic>
        <p:nvPicPr>
          <p:cNvPr id="59" name="תמונה 58">
            <a:extLst>
              <a:ext uri="{FF2B5EF4-FFF2-40B4-BE49-F238E27FC236}">
                <a16:creationId xmlns:a16="http://schemas.microsoft.com/office/drawing/2014/main" id="{3812E072-4D3C-6B35-B7C9-649F91119526}"/>
              </a:ext>
            </a:extLst>
          </p:cNvPr>
          <p:cNvPicPr>
            <a:picLocks noChangeAspect="1"/>
          </p:cNvPicPr>
          <p:nvPr/>
        </p:nvPicPr>
        <p:blipFill>
          <a:blip r:embed="rId21"/>
          <a:stretch>
            <a:fillRect/>
          </a:stretch>
        </p:blipFill>
        <p:spPr>
          <a:xfrm>
            <a:off x="129610" y="973854"/>
            <a:ext cx="1997634" cy="1244946"/>
          </a:xfrm>
          <a:prstGeom prst="rect">
            <a:avLst/>
          </a:prstGeom>
        </p:spPr>
      </p:pic>
      <p:pic>
        <p:nvPicPr>
          <p:cNvPr id="60" name="תמונה 59">
            <a:extLst>
              <a:ext uri="{FF2B5EF4-FFF2-40B4-BE49-F238E27FC236}">
                <a16:creationId xmlns:a16="http://schemas.microsoft.com/office/drawing/2014/main" id="{87D65671-CAC8-0FE5-CA5F-E2316CDE68CE}"/>
              </a:ext>
            </a:extLst>
          </p:cNvPr>
          <p:cNvPicPr>
            <a:picLocks noChangeAspect="1"/>
          </p:cNvPicPr>
          <p:nvPr/>
        </p:nvPicPr>
        <p:blipFill>
          <a:blip r:embed="rId22"/>
          <a:stretch>
            <a:fillRect/>
          </a:stretch>
        </p:blipFill>
        <p:spPr>
          <a:xfrm>
            <a:off x="146826" y="2463001"/>
            <a:ext cx="895628" cy="532242"/>
          </a:xfrm>
          <a:prstGeom prst="rect">
            <a:avLst/>
          </a:prstGeom>
          <a:ln w="19050">
            <a:solidFill>
              <a:schemeClr val="accent6"/>
            </a:solidFill>
          </a:ln>
        </p:spPr>
      </p:pic>
      <p:sp>
        <p:nvSpPr>
          <p:cNvPr id="61" name="מלבן 60">
            <a:extLst>
              <a:ext uri="{FF2B5EF4-FFF2-40B4-BE49-F238E27FC236}">
                <a16:creationId xmlns:a16="http://schemas.microsoft.com/office/drawing/2014/main" id="{6797B46C-C996-E88A-3562-A762E16DF340}"/>
              </a:ext>
            </a:extLst>
          </p:cNvPr>
          <p:cNvSpPr/>
          <p:nvPr/>
        </p:nvSpPr>
        <p:spPr>
          <a:xfrm>
            <a:off x="1220782" y="1458470"/>
            <a:ext cx="126748" cy="104027"/>
          </a:xfrm>
          <a:prstGeom prst="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2" name="מחבר ישר 61">
            <a:extLst>
              <a:ext uri="{FF2B5EF4-FFF2-40B4-BE49-F238E27FC236}">
                <a16:creationId xmlns:a16="http://schemas.microsoft.com/office/drawing/2014/main" id="{91FA2525-7B46-F09C-351E-8B7DDC6F6671}"/>
              </a:ext>
            </a:extLst>
          </p:cNvPr>
          <p:cNvCxnSpPr>
            <a:cxnSpLocks/>
          </p:cNvCxnSpPr>
          <p:nvPr/>
        </p:nvCxnSpPr>
        <p:spPr>
          <a:xfrm flipH="1" flipV="1">
            <a:off x="1347530" y="1562497"/>
            <a:ext cx="400298" cy="92635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מחבר ישר 62">
            <a:extLst>
              <a:ext uri="{FF2B5EF4-FFF2-40B4-BE49-F238E27FC236}">
                <a16:creationId xmlns:a16="http://schemas.microsoft.com/office/drawing/2014/main" id="{653FD7E8-25E5-7621-9F63-DEA2AE00B50E}"/>
              </a:ext>
            </a:extLst>
          </p:cNvPr>
          <p:cNvCxnSpPr>
            <a:cxnSpLocks/>
            <a:endCxn id="61" idx="1"/>
          </p:cNvCxnSpPr>
          <p:nvPr/>
        </p:nvCxnSpPr>
        <p:spPr>
          <a:xfrm flipH="1" flipV="1">
            <a:off x="1220782" y="1510484"/>
            <a:ext cx="50800" cy="95251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4" name="מלבן 63">
            <a:extLst>
              <a:ext uri="{FF2B5EF4-FFF2-40B4-BE49-F238E27FC236}">
                <a16:creationId xmlns:a16="http://schemas.microsoft.com/office/drawing/2014/main" id="{BEA604EE-1E97-99E5-80C5-728528C3CC79}"/>
              </a:ext>
            </a:extLst>
          </p:cNvPr>
          <p:cNvSpPr/>
          <p:nvPr/>
        </p:nvSpPr>
        <p:spPr>
          <a:xfrm>
            <a:off x="194259" y="1961942"/>
            <a:ext cx="243117" cy="187759"/>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5" name="מחבר ישר 64">
            <a:extLst>
              <a:ext uri="{FF2B5EF4-FFF2-40B4-BE49-F238E27FC236}">
                <a16:creationId xmlns:a16="http://schemas.microsoft.com/office/drawing/2014/main" id="{5260E9B9-3F9B-8E6A-105B-23D6EF17E247}"/>
              </a:ext>
            </a:extLst>
          </p:cNvPr>
          <p:cNvCxnSpPr>
            <a:cxnSpLocks/>
          </p:cNvCxnSpPr>
          <p:nvPr/>
        </p:nvCxnSpPr>
        <p:spPr>
          <a:xfrm flipV="1">
            <a:off x="141131" y="2138813"/>
            <a:ext cx="52153" cy="32418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מחבר ישר 65">
            <a:extLst>
              <a:ext uri="{FF2B5EF4-FFF2-40B4-BE49-F238E27FC236}">
                <a16:creationId xmlns:a16="http://schemas.microsoft.com/office/drawing/2014/main" id="{21F43AD8-9BBA-719F-40A0-147C3B186C9C}"/>
              </a:ext>
            </a:extLst>
          </p:cNvPr>
          <p:cNvCxnSpPr>
            <a:cxnSpLocks/>
          </p:cNvCxnSpPr>
          <p:nvPr/>
        </p:nvCxnSpPr>
        <p:spPr>
          <a:xfrm flipH="1" flipV="1">
            <a:off x="437376" y="1961942"/>
            <a:ext cx="605078" cy="50105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7" name="Rectangle 2">
            <a:extLst>
              <a:ext uri="{FF2B5EF4-FFF2-40B4-BE49-F238E27FC236}">
                <a16:creationId xmlns:a16="http://schemas.microsoft.com/office/drawing/2014/main" id="{0EC90453-D1F5-5412-E4E6-D106BB19C220}"/>
              </a:ext>
            </a:extLst>
          </p:cNvPr>
          <p:cNvSpPr txBox="1">
            <a:spLocks noChangeArrowheads="1"/>
          </p:cNvSpPr>
          <p:nvPr/>
        </p:nvSpPr>
        <p:spPr bwMode="auto">
          <a:xfrm>
            <a:off x="1754242" y="4166097"/>
            <a:ext cx="3065292"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ctr" defTabSz="457200" rtl="1" eaLnBrk="1" latinLnBrk="0" hangingPunct="1">
              <a:spcBef>
                <a:spcPct val="0"/>
              </a:spcBef>
              <a:buNone/>
              <a:defRPr sz="4800" kern="1200" cap="all">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spcBef>
                <a:spcPts val="0"/>
              </a:spcBef>
              <a:defRPr/>
            </a:pPr>
            <a:r>
              <a:rPr lang="he-IL" sz="1800" dirty="0"/>
              <a:t>אנליזות קריסה</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בחרנו לבצע סימולציה על חלק הרגל התחתון מפני שהוא התמיר ביותר המועד ביותר לקריסה</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בחרנו לעשות זאת במצב עמידה מלא בו קיימת הסכנה הגדולה ביותר לקריסה</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הזנו את תכונות החומר של </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PLA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כפי שמצאנו באינטרנט לאחר הצלבה של כמה מקורות</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לצורך קביעת תנאי השפה הגדרנו מישור המדמה את הרצפה וחתכנו פיסה זעירה בנקודה בה הרגל משיקה לרצפה, כך שנוכל להחיל עליה את תנאי השפה. כדי להחמיר בחרנו ת"ש של ריתום. עקב כך נוצרו נקודות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סיגולריות</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מהן נוכל להתעלם</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הכוח פועל בכיוון מישור הרצפה, גודלו 5[</a:t>
            </a:r>
            <a:r>
              <a:rPr lang="en-US"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kgf</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כדי להחמיר (מסת הרובוט 2.4 ק"ג)</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גודל הרישות 0.5−1[𝑚𝑚]</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מתקבל מקדם ביטחון לקריסה של 71.745, יש לזכור שאמנם מקדם זה גדול מאוד אך הוא מייצג מספר מקסימלי. כלומר אנו צופים שקריסה תתרחש לפני.</a:t>
            </a:r>
            <a:endParaRPr lang="he-IL" dirty="0"/>
          </a:p>
        </p:txBody>
      </p:sp>
      <p:pic>
        <p:nvPicPr>
          <p:cNvPr id="68" name="תמונה 67">
            <a:extLst>
              <a:ext uri="{FF2B5EF4-FFF2-40B4-BE49-F238E27FC236}">
                <a16:creationId xmlns:a16="http://schemas.microsoft.com/office/drawing/2014/main" id="{87D62E9C-A4C8-8E18-B2A9-A87047E53391}"/>
              </a:ext>
            </a:extLst>
          </p:cNvPr>
          <p:cNvPicPr>
            <a:picLocks noChangeAspect="1"/>
          </p:cNvPicPr>
          <p:nvPr/>
        </p:nvPicPr>
        <p:blipFill>
          <a:blip r:embed="rId23"/>
          <a:stretch>
            <a:fillRect/>
          </a:stretch>
        </p:blipFill>
        <p:spPr>
          <a:xfrm>
            <a:off x="87664" y="4326893"/>
            <a:ext cx="1679566" cy="1759243"/>
          </a:xfrm>
          <a:prstGeom prst="rect">
            <a:avLst/>
          </a:prstGeom>
        </p:spPr>
      </p:pic>
      <p:cxnSp>
        <p:nvCxnSpPr>
          <p:cNvPr id="74" name="מחבר ישר 73">
            <a:extLst>
              <a:ext uri="{FF2B5EF4-FFF2-40B4-BE49-F238E27FC236}">
                <a16:creationId xmlns:a16="http://schemas.microsoft.com/office/drawing/2014/main" id="{38DBADEE-E59C-2B1A-39DC-48CC3B9AEAD3}"/>
              </a:ext>
            </a:extLst>
          </p:cNvPr>
          <p:cNvCxnSpPr>
            <a:cxnSpLocks/>
          </p:cNvCxnSpPr>
          <p:nvPr/>
        </p:nvCxnSpPr>
        <p:spPr>
          <a:xfrm>
            <a:off x="7097788" y="7200106"/>
            <a:ext cx="0" cy="7107206"/>
          </a:xfrm>
          <a:prstGeom prst="line">
            <a:avLst/>
          </a:prstGeom>
          <a:ln/>
        </p:spPr>
        <p:style>
          <a:lnRef idx="1">
            <a:schemeClr val="accent2"/>
          </a:lnRef>
          <a:fillRef idx="0">
            <a:schemeClr val="accent2"/>
          </a:fillRef>
          <a:effectRef idx="0">
            <a:schemeClr val="accent2"/>
          </a:effectRef>
          <a:fontRef idx="minor">
            <a:schemeClr val="tx1"/>
          </a:fontRef>
        </p:style>
      </p:cxnSp>
      <p:sp>
        <p:nvSpPr>
          <p:cNvPr id="82" name="Rectangle 2">
            <a:extLst>
              <a:ext uri="{FF2B5EF4-FFF2-40B4-BE49-F238E27FC236}">
                <a16:creationId xmlns:a16="http://schemas.microsoft.com/office/drawing/2014/main" id="{1AC55171-3C79-42B3-158D-4D842924CE3D}"/>
              </a:ext>
            </a:extLst>
          </p:cNvPr>
          <p:cNvSpPr txBox="1">
            <a:spLocks noChangeArrowheads="1"/>
          </p:cNvSpPr>
          <p:nvPr/>
        </p:nvSpPr>
        <p:spPr bwMode="auto">
          <a:xfrm>
            <a:off x="3260582" y="7440022"/>
            <a:ext cx="3800286"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ctr" defTabSz="457200" rtl="1" eaLnBrk="1" latinLnBrk="0" hangingPunct="1">
              <a:spcBef>
                <a:spcPct val="0"/>
              </a:spcBef>
              <a:buNone/>
              <a:defRPr sz="4800" kern="1200" cap="all">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spcBef>
                <a:spcPts val="0"/>
              </a:spcBef>
              <a:defRPr/>
            </a:pPr>
            <a:r>
              <a:rPr lang="he-IL" sz="1800" dirty="0"/>
              <a:t>מבנה הקוד</a:t>
            </a:r>
          </a:p>
          <a:p>
            <a:pPr algn="r">
              <a:spcBef>
                <a:spcPts val="0"/>
              </a:spcBef>
              <a:defRPr/>
            </a:pPr>
            <a:r>
              <a:rPr lang="en-US"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TEENSY 4.0</a:t>
            </a:r>
            <a:endPar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הקוד הצרוב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במיקומעבד</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מקבל מערך המתקבל מ</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RP</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וממיר אותו לאותות </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PWM</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המשודרים אל שמונת מנועי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הסרוו</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וגורמים לתנועה.</a:t>
            </a:r>
          </a:p>
          <a:p>
            <a:pPr algn="r">
              <a:spcBef>
                <a:spcPts val="0"/>
              </a:spcBef>
              <a:defRPr/>
            </a:pPr>
            <a:r>
              <a:rPr lang="en-US"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Raspberry Pi</a:t>
            </a:r>
          </a:p>
          <a:p>
            <a:pPr algn="r">
              <a:spcBef>
                <a:spcPts val="0"/>
              </a:spcBef>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הקוד ב</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RP</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מחולק ל-3:</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קובץ המחשב את </a:t>
            </a:r>
            <a:r>
              <a:rPr lang="he-IL" sz="1000" kern="0" cap="none" dirty="0" err="1">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הקינמטיקה</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ההפוכה ותכנון המסלול בהתאם לפרמטרים שמוזנים על ידי המשתמש. השתמשנו בקובץ זה על מנת לחשב מבעוד מועד את מערכי התנועה ולשמור אותם בכדי לחסוך זמן ותועלת.</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קובץ המגדיר את הפונקציות השימושיות לביצוע פעולות הרובוט. קובץ זה מופרד מלולאת </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main</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בכדי לחסוך מלל ולהפוך את הקוד למסודר וקריא.</a:t>
            </a:r>
          </a:p>
          <a:p>
            <a:pPr marL="171450" indent="-171450" algn="r">
              <a:spcBef>
                <a:spcPts val="0"/>
              </a:spcBef>
              <a:buFont typeface="Arial" panose="020B0604020202020204" pitchFamily="34" charset="0"/>
              <a:buChar char="•"/>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קובץ </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Main</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הכולל בתוכו את הלולאה העיקרית ובה סדר הפעולות ושימוש בפונקציות האקטיבציה. פונקציה זו צרובה ב</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RP</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ועולה עם הכנסת מתח למכשיר. </a:t>
            </a:r>
          </a:p>
          <a:p>
            <a:pPr algn="r">
              <a:spcBef>
                <a:spcPts val="0"/>
              </a:spcBef>
              <a:defRPr/>
            </a:pPr>
            <a:r>
              <a:rPr lang="en-US"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Pull-up</a:t>
            </a:r>
            <a:endParaRPr lang="he-IL" sz="1000" b="1" u="sng"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endParaRPr>
          </a:p>
          <a:p>
            <a:pPr algn="r">
              <a:spcBef>
                <a:spcPts val="0"/>
              </a:spcBef>
              <a:defRPr/>
            </a:pP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לאחר הפעלה, הידלקות הלד מסמלת שה</a:t>
            </a:r>
            <a:r>
              <a:rPr lang="en-US"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RP</a:t>
            </a:r>
            <a:r>
              <a:rPr lang="he-IL" sz="1000" kern="0" cap="none" dirty="0">
                <a:ln>
                  <a:noFill/>
                </a:ln>
                <a:solidFill>
                  <a:prstClr val="white"/>
                </a:solidFill>
                <a:effectLst/>
                <a:latin typeface="Calibri" panose="020F0502020204030204" pitchFamily="34" charset="0"/>
                <a:ea typeface="Aptos" panose="020B0004020202020204" pitchFamily="34" charset="0"/>
                <a:cs typeface="Calibri" panose="020F0502020204030204" pitchFamily="34" charset="0"/>
              </a:rPr>
              <a:t> נדלק ואותחלו הפרמטרים וניתן להתחיל את תצוגת הדמו של הרובוט על ידי הפעלת המתג.</a:t>
            </a:r>
          </a:p>
        </p:txBody>
      </p:sp>
    </p:spTree>
    <p:extLst>
      <p:ext uri="{BB962C8B-B14F-4D97-AF65-F5344CB8AC3E}">
        <p14:creationId xmlns:p14="http://schemas.microsoft.com/office/powerpoint/2010/main" val="113663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409" fill="hold"/>
                                        <p:tgtEl>
                                          <p:spTgt spid="35"/>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7189"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5"/>
                                        </p:tgtEl>
                                      </p:cBhvr>
                                    </p:cmd>
                                  </p:childTnLst>
                                </p:cTn>
                              </p:par>
                            </p:childTnLst>
                          </p:cTn>
                        </p:par>
                      </p:childTnLst>
                    </p:cTn>
                  </p:par>
                </p:childTnLst>
              </p:cTn>
              <p:nextCondLst>
                <p:cond evt="onClick" delay="0">
                  <p:tgtEl>
                    <p:spTgt spid="35"/>
                  </p:tgtEl>
                </p:cond>
              </p:nextCondLst>
            </p:seq>
            <p:seq concurrent="1" nextAc="seek">
              <p:cTn id="21" restart="whenNotActive" fill="hold" evtFilter="cancelBubble" nodeType="interactiveSeq">
                <p:stCondLst>
                  <p:cond evt="onClick" delay="0">
                    <p:tgtEl>
                      <p:spTgt spid="36"/>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36"/>
                                        </p:tgtEl>
                                      </p:cBhvr>
                                    </p:cmd>
                                  </p:childTnLst>
                                </p:cTn>
                              </p:par>
                            </p:childTnLst>
                          </p:cTn>
                        </p:par>
                      </p:childTnLst>
                    </p:cTn>
                  </p:par>
                </p:childTnLst>
              </p:cTn>
              <p:nextCondLst>
                <p:cond evt="onClick" delay="0">
                  <p:tgtEl>
                    <p:spTgt spid="36"/>
                  </p:tgtEl>
                </p:cond>
              </p:nextCondLst>
            </p:seq>
            <p:video>
              <p:cMediaNode vol="80000">
                <p:cTn id="26" fill="hold" display="0">
                  <p:stCondLst>
                    <p:cond delay="indefinite"/>
                  </p:stCondLst>
                </p:cTn>
                <p:tgtEl>
                  <p:spTgt spid="35"/>
                </p:tgtEl>
              </p:cMediaNode>
            </p:video>
            <p:video>
              <p:cMediaNode vol="80000">
                <p:cTn id="27" fill="hold" display="0">
                  <p:stCondLst>
                    <p:cond delay="indefinite"/>
                  </p:stCondLst>
                </p:cTn>
                <p:tgtEl>
                  <p:spTgt spid="36"/>
                </p:tgtEl>
              </p:cMediaNode>
            </p:video>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רשת">
  <a:themeElements>
    <a:clrScheme name="רשת">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רשת">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רשת">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docProps/app.xml><?xml version="1.0" encoding="utf-8"?>
<Properties xmlns="http://schemas.openxmlformats.org/officeDocument/2006/extended-properties" xmlns:vt="http://schemas.openxmlformats.org/officeDocument/2006/docPropsVTypes">
  <Template>רשת</Template>
  <TotalTime>2826</TotalTime>
  <Words>1075</Words>
  <Application>Microsoft Office PowerPoint</Application>
  <PresentationFormat>מותאם אישית</PresentationFormat>
  <Paragraphs>96</Paragraphs>
  <Slides>1</Slides>
  <Notes>0</Notes>
  <HiddenSlides>0</HiddenSlides>
  <MMClips>2</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vt:i4>
      </vt:variant>
    </vt:vector>
  </HeadingPairs>
  <TitlesOfParts>
    <vt:vector size="5" baseType="lpstr">
      <vt:lpstr>Arial</vt:lpstr>
      <vt:lpstr>Calibri</vt:lpstr>
      <vt:lpstr>Century Gothic</vt:lpstr>
      <vt:lpstr>רשת</vt:lpstr>
      <vt:lpstr>פרוייקט גמר הנדסי- כלב רובוטי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Yaniv Abramov</dc:creator>
  <cp:lastModifiedBy>Nitai Bruchis</cp:lastModifiedBy>
  <cp:revision>4</cp:revision>
  <dcterms:created xsi:type="dcterms:W3CDTF">2024-09-21T14:52:05Z</dcterms:created>
  <dcterms:modified xsi:type="dcterms:W3CDTF">2024-11-06T18:30:40Z</dcterms:modified>
</cp:coreProperties>
</file>